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colors2.xml" ContentType="application/vnd.ms-office.chartcolorstyle+xml"/>
  <Override PartName="/ppt/charts/colors3.xml" ContentType="application/vnd.ms-office.chartcolorstyle+xml"/>
  <Override PartName="/ppt/charts/style3.xml" ContentType="application/vnd.ms-office.chartstyle+xml"/>
  <Override PartName="/ppt/charts/colors4.xml" ContentType="application/vnd.ms-office.chartcolorstyle+xml"/>
  <Override PartName="/ppt/charts/style4.xml" ContentType="application/vnd.ms-office.chartstyle+xml"/>
  <Override PartName="/ppt/charts/style5.xml" ContentType="application/vnd.ms-office.chartstyle+xml"/>
  <Override PartName="/ppt/charts/colors5.xml" ContentType="application/vnd.ms-office.chartcolorstyle+xml"/>
  <Override PartName="/ppt/charts/colors6.xml" ContentType="application/vnd.ms-office.chartcolorstyle+xml"/>
  <Override PartName="/ppt/charts/style6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8" r:id="rId1"/>
  </p:sldMasterIdLst>
  <p:notesMasterIdLst>
    <p:notesMasterId r:id="rId14"/>
  </p:notesMasterIdLst>
  <p:handoutMasterIdLst>
    <p:handoutMasterId r:id="rId15"/>
  </p:handoutMasterIdLst>
  <p:sldIdLst>
    <p:sldId id="272" r:id="rId2"/>
    <p:sldId id="257" r:id="rId3"/>
    <p:sldId id="302" r:id="rId4"/>
    <p:sldId id="305" r:id="rId5"/>
    <p:sldId id="310" r:id="rId6"/>
    <p:sldId id="307" r:id="rId7"/>
    <p:sldId id="308" r:id="rId8"/>
    <p:sldId id="306" r:id="rId9"/>
    <p:sldId id="316" r:id="rId10"/>
    <p:sldId id="311" r:id="rId11"/>
    <p:sldId id="317" r:id="rId12"/>
    <p:sldId id="301" r:id="rId13"/>
  </p:sldIdLst>
  <p:sldSz cx="9144000" cy="6858000" type="screen4x3"/>
  <p:notesSz cx="6858000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06" autoAdjust="0"/>
    <p:restoredTop sz="91837" autoAdjust="0"/>
  </p:normalViewPr>
  <p:slideViewPr>
    <p:cSldViewPr>
      <p:cViewPr>
        <p:scale>
          <a:sx n="114" d="100"/>
          <a:sy n="114" d="100"/>
        </p:scale>
        <p:origin x="-1758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Relationship Id="rId4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2.xml"/><Relationship Id="rId4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3.xml"/><Relationship Id="rId4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ColorStyle" Target="colors6.xml"/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4.xml"/><Relationship Id="rId4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bg-BG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sng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bg-BG"/>
        </a:p>
      </c:txPr>
    </c:title>
    <c:autoTitleDeleted val="0"/>
    <c:view3D>
      <c:rotX val="5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3333333333333333E-2"/>
          <c:y val="0.17171296296296298"/>
          <c:w val="0.63346784776902887"/>
          <c:h val="0.75421296296296292"/>
        </c:manualLayout>
      </c:layout>
      <c:pie3DChart>
        <c:varyColors val="1"/>
        <c:ser>
          <c:idx val="0"/>
          <c:order val="0"/>
          <c:tx>
            <c:strRef>
              <c:f>'въпрос 11'!$B$9</c:f>
              <c:strCache>
                <c:ptCount val="1"/>
                <c:pt idx="0">
                  <c:v>Относителен дял 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6C7-4865-9002-FB8EE1ADC68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6C7-4865-9002-FB8EE1ADC68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6C7-4865-9002-FB8EE1ADC68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26C7-4865-9002-FB8EE1ADC688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bg-BG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'въпрос 11'!$A$10:$A$13</c:f>
              <c:strCache>
                <c:ptCount val="4"/>
                <c:pt idx="0">
                  <c:v>Високо обществено доверие</c:v>
                </c:pt>
                <c:pt idx="1">
                  <c:v>Незадоволително обществено доверие</c:v>
                </c:pt>
                <c:pt idx="2">
                  <c:v>Липса на доверие</c:v>
                </c:pt>
                <c:pt idx="3">
                  <c:v>Не мога да преценя</c:v>
                </c:pt>
              </c:strCache>
            </c:strRef>
          </c:cat>
          <c:val>
            <c:numRef>
              <c:f>'въпрос 11'!$B$10:$B$13</c:f>
              <c:numCache>
                <c:formatCode>General</c:formatCode>
                <c:ptCount val="4"/>
                <c:pt idx="0">
                  <c:v>48</c:v>
                </c:pt>
                <c:pt idx="1">
                  <c:v>18</c:v>
                </c:pt>
                <c:pt idx="2">
                  <c:v>0</c:v>
                </c:pt>
                <c:pt idx="3">
                  <c:v>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26C7-4865-9002-FB8EE1ADC688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5013451443569559"/>
          <c:y val="0.19233559346748322"/>
          <c:w val="0.33319881889763781"/>
          <c:h val="0.62500437445319346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bg-BG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bg-BG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bg-BG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sng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bg-BG"/>
        </a:p>
      </c:txPr>
    </c:title>
    <c:autoTitleDeleted val="0"/>
    <c:plotArea>
      <c:layout>
        <c:manualLayout>
          <c:layoutTarget val="inner"/>
          <c:xMode val="edge"/>
          <c:yMode val="edge"/>
          <c:x val="0.10373130036546928"/>
          <c:y val="0.17046291033747024"/>
          <c:w val="0.43724889304860981"/>
          <c:h val="0.78718042026839841"/>
        </c:manualLayout>
      </c:layout>
      <c:pieChart>
        <c:varyColors val="1"/>
        <c:ser>
          <c:idx val="0"/>
          <c:order val="0"/>
          <c:tx>
            <c:strRef>
              <c:f>'въпрос 2'!$B$10</c:f>
              <c:strCache>
                <c:ptCount val="1"/>
                <c:pt idx="0">
                  <c:v>Относителен дял %</c:v>
                </c:pt>
              </c:strCache>
            </c:strRef>
          </c:tx>
          <c:explosion val="13"/>
          <c:dPt>
            <c:idx val="0"/>
            <c:bubble3D val="0"/>
            <c:explosion val="6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9BC-4E91-9A7A-C60265CFB14C}"/>
              </c:ext>
            </c:extLst>
          </c:dPt>
          <c:dPt>
            <c:idx val="1"/>
            <c:bubble3D val="0"/>
            <c:explosion val="7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9BC-4E91-9A7A-C60265CFB14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9BC-4E91-9A7A-C60265CFB14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9BC-4E91-9A7A-C60265CFB14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39BC-4E91-9A7A-C60265CFB14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bg-BG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'въпрос 2'!$A$11:$A$15</c:f>
              <c:strCache>
                <c:ptCount val="5"/>
                <c:pt idx="0">
                  <c:v>Много добро</c:v>
                </c:pt>
                <c:pt idx="1">
                  <c:v>Добро </c:v>
                </c:pt>
                <c:pt idx="2">
                  <c:v>Задоволително </c:v>
                </c:pt>
                <c:pt idx="3">
                  <c:v>Незадоволително </c:v>
                </c:pt>
                <c:pt idx="4">
                  <c:v>Не мога да преценя</c:v>
                </c:pt>
              </c:strCache>
            </c:strRef>
          </c:cat>
          <c:val>
            <c:numRef>
              <c:f>'въпрос 2'!$B$11:$B$15</c:f>
              <c:numCache>
                <c:formatCode>General</c:formatCode>
                <c:ptCount val="5"/>
                <c:pt idx="0">
                  <c:v>44</c:v>
                </c:pt>
                <c:pt idx="1">
                  <c:v>44</c:v>
                </c:pt>
                <c:pt idx="2">
                  <c:v>6</c:v>
                </c:pt>
                <c:pt idx="3">
                  <c:v>0</c:v>
                </c:pt>
                <c:pt idx="4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39BC-4E91-9A7A-C60265CFB14C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8643507595201294"/>
          <c:y val="0.27208651554171048"/>
          <c:w val="0.38610624646475628"/>
          <c:h val="0.723283477373473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bg-BG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bg-BG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bg-BG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bg-BG"/>
        </a:p>
      </c:txPr>
    </c:title>
    <c:autoTitleDeleted val="0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4570866141732284E-2"/>
          <c:y val="0.2160731991834354"/>
          <c:w val="0.53677055993000877"/>
          <c:h val="0.7282702682997958"/>
        </c:manualLayout>
      </c:layout>
      <c:pie3DChart>
        <c:varyColors val="1"/>
        <c:ser>
          <c:idx val="0"/>
          <c:order val="0"/>
          <c:tx>
            <c:strRef>
              <c:f>'въпрос 9'!$B$12</c:f>
              <c:strCache>
                <c:ptCount val="1"/>
                <c:pt idx="0">
                  <c:v>Относителен дял %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D4A-4861-9324-1A617632086E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D4A-4861-9324-1A617632086E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D4A-4861-9324-1A617632086E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D4A-4861-9324-1A617632086E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7D4A-4861-9324-1A617632086E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7D4A-4861-9324-1A617632086E}"/>
              </c:ext>
            </c:extLst>
          </c:dPt>
          <c:dPt>
            <c:idx val="6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7D4A-4861-9324-1A617632086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bg-BG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'въпрос 9'!$A$13:$A$19</c:f>
              <c:strCache>
                <c:ptCount val="7"/>
                <c:pt idx="0">
                  <c:v>Достъпност, точност и пълнота на информацията</c:v>
                </c:pt>
                <c:pt idx="1">
                  <c:v>Бързината на обслужване</c:v>
                </c:pt>
                <c:pt idx="2">
                  <c:v>Компетентност на служителите</c:v>
                </c:pt>
                <c:pt idx="3">
                  <c:v>Въвеждане на електронни услуги</c:v>
                </c:pt>
                <c:pt idx="4">
                  <c:v>Работното време</c:v>
                </c:pt>
                <c:pt idx="5">
                  <c:v>Достъпът до деловодството за лица в неравностойно положение</c:v>
                </c:pt>
                <c:pt idx="6">
                  <c:v>Друго Ваше предложение</c:v>
                </c:pt>
              </c:strCache>
            </c:strRef>
          </c:cat>
          <c:val>
            <c:numRef>
              <c:f>'въпрос 9'!$B$13:$B$19</c:f>
              <c:numCache>
                <c:formatCode>General</c:formatCode>
                <c:ptCount val="7"/>
                <c:pt idx="0">
                  <c:v>31</c:v>
                </c:pt>
                <c:pt idx="1">
                  <c:v>30</c:v>
                </c:pt>
                <c:pt idx="2">
                  <c:v>9</c:v>
                </c:pt>
                <c:pt idx="3">
                  <c:v>19</c:v>
                </c:pt>
                <c:pt idx="4">
                  <c:v>2</c:v>
                </c:pt>
                <c:pt idx="5">
                  <c:v>5</c:v>
                </c:pt>
                <c:pt idx="6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7D4A-4861-9324-1A617632086E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8646784776902883"/>
          <c:y val="0.12100320793234179"/>
          <c:w val="0.3968654855643044"/>
          <c:h val="0.846589384660250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bg-BG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bg-BG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bg-BG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'въпрос 12'!$B$10</c:f>
              <c:strCache>
                <c:ptCount val="1"/>
                <c:pt idx="0">
                  <c:v>Брой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bg-BG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'въпрос 12'!$A$11:$A$15</c:f>
              <c:strCache>
                <c:ptCount val="5"/>
                <c:pt idx="0">
                  <c:v>Обществено значими и полезни</c:v>
                </c:pt>
                <c:pt idx="1">
                  <c:v>Липсва им устойчивост</c:v>
                </c:pt>
                <c:pt idx="2">
                  <c:v>Самоцелно усвояване на европейски средства</c:v>
                </c:pt>
                <c:pt idx="3">
                  <c:v>Не мога да преценя</c:v>
                </c:pt>
                <c:pt idx="4">
                  <c:v>Не съм запознат</c:v>
                </c:pt>
              </c:strCache>
            </c:strRef>
          </c:cat>
          <c:val>
            <c:numRef>
              <c:f>'въпрос 12'!$B$11:$B$15</c:f>
              <c:numCache>
                <c:formatCode>General</c:formatCode>
                <c:ptCount val="5"/>
                <c:pt idx="0">
                  <c:v>43</c:v>
                </c:pt>
                <c:pt idx="1">
                  <c:v>4</c:v>
                </c:pt>
                <c:pt idx="2">
                  <c:v>1</c:v>
                </c:pt>
                <c:pt idx="3">
                  <c:v>22</c:v>
                </c:pt>
                <c:pt idx="4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BE8-4BDC-ADE5-5720618395EA}"/>
            </c:ext>
          </c:extLst>
        </c:ser>
        <c:ser>
          <c:idx val="1"/>
          <c:order val="1"/>
          <c:tx>
            <c:strRef>
              <c:f>'въпрос 12'!$C$10</c:f>
              <c:strCache>
                <c:ptCount val="1"/>
                <c:pt idx="0">
                  <c:v>Относителен дял %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bg-BG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'въпрос 12'!$A$11:$A$15</c:f>
              <c:strCache>
                <c:ptCount val="5"/>
                <c:pt idx="0">
                  <c:v>Обществено значими и полезни</c:v>
                </c:pt>
                <c:pt idx="1">
                  <c:v>Липсва им устойчивост</c:v>
                </c:pt>
                <c:pt idx="2">
                  <c:v>Самоцелно усвояване на европейски средства</c:v>
                </c:pt>
                <c:pt idx="3">
                  <c:v>Не мога да преценя</c:v>
                </c:pt>
                <c:pt idx="4">
                  <c:v>Не съм запознат</c:v>
                </c:pt>
              </c:strCache>
            </c:strRef>
          </c:cat>
          <c:val>
            <c:numRef>
              <c:f>'въпрос 12'!$C$11:$C$15</c:f>
              <c:numCache>
                <c:formatCode>General</c:formatCode>
                <c:ptCount val="5"/>
                <c:pt idx="0">
                  <c:v>48</c:v>
                </c:pt>
                <c:pt idx="1">
                  <c:v>5</c:v>
                </c:pt>
                <c:pt idx="2">
                  <c:v>1</c:v>
                </c:pt>
                <c:pt idx="3">
                  <c:v>24</c:v>
                </c:pt>
                <c:pt idx="4">
                  <c:v>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BE8-4BDC-ADE5-5720618395E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2120704"/>
        <c:axId val="32184512"/>
        <c:axId val="0"/>
      </c:bar3DChart>
      <c:catAx>
        <c:axId val="42120704"/>
        <c:scaling>
          <c:orientation val="minMax"/>
        </c:scaling>
        <c:delete val="0"/>
        <c:axPos val="b"/>
        <c:majorGridlines>
          <c:spPr>
            <a:ln w="6350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bg-BG"/>
          </a:p>
        </c:txPr>
        <c:crossAx val="32184512"/>
        <c:crosses val="autoZero"/>
        <c:auto val="1"/>
        <c:lblAlgn val="ctr"/>
        <c:lblOffset val="100"/>
        <c:noMultiLvlLbl val="0"/>
      </c:catAx>
      <c:valAx>
        <c:axId val="32184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bg-BG"/>
          </a:p>
        </c:txPr>
        <c:crossAx val="42120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bg-BG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bg-BG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bg-BG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9530365308110076E-2"/>
          <c:y val="8.9200010789594358E-2"/>
          <c:w val="0.93046959755030623"/>
          <c:h val="0.63664823882898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'въпрос 12'!$B$10</c:f>
              <c:strCache>
                <c:ptCount val="1"/>
                <c:pt idx="0">
                  <c:v>Брой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bg-BG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'въпрос 12'!$A$11:$A$15</c:f>
              <c:strCache>
                <c:ptCount val="5"/>
                <c:pt idx="0">
                  <c:v>Обществено значими и полезни</c:v>
                </c:pt>
                <c:pt idx="1">
                  <c:v>Липсва им устойчивост</c:v>
                </c:pt>
                <c:pt idx="2">
                  <c:v>Самоцелно усвояване на европейски средства</c:v>
                </c:pt>
                <c:pt idx="3">
                  <c:v>Не мога да преценя</c:v>
                </c:pt>
                <c:pt idx="4">
                  <c:v>Не съм запознат</c:v>
                </c:pt>
              </c:strCache>
            </c:strRef>
          </c:cat>
          <c:val>
            <c:numRef>
              <c:f>'въпрос 12'!$B$11:$B$15</c:f>
              <c:numCache>
                <c:formatCode>General</c:formatCode>
                <c:ptCount val="5"/>
                <c:pt idx="0">
                  <c:v>26</c:v>
                </c:pt>
                <c:pt idx="1">
                  <c:v>0</c:v>
                </c:pt>
                <c:pt idx="2">
                  <c:v>0</c:v>
                </c:pt>
                <c:pt idx="3">
                  <c:v>6</c:v>
                </c:pt>
                <c:pt idx="4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662-45A4-8A66-A7BC61D90397}"/>
            </c:ext>
          </c:extLst>
        </c:ser>
        <c:ser>
          <c:idx val="1"/>
          <c:order val="1"/>
          <c:tx>
            <c:strRef>
              <c:f>'въпрос 12'!$C$10</c:f>
              <c:strCache>
                <c:ptCount val="1"/>
                <c:pt idx="0">
                  <c:v>Относителен дял %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bg-BG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'въпрос 12'!$A$11:$A$15</c:f>
              <c:strCache>
                <c:ptCount val="5"/>
                <c:pt idx="0">
                  <c:v>Обществено значими и полезни</c:v>
                </c:pt>
                <c:pt idx="1">
                  <c:v>Липсва им устойчивост</c:v>
                </c:pt>
                <c:pt idx="2">
                  <c:v>Самоцелно усвояване на европейски средства</c:v>
                </c:pt>
                <c:pt idx="3">
                  <c:v>Не мога да преценя</c:v>
                </c:pt>
                <c:pt idx="4">
                  <c:v>Не съм запознат</c:v>
                </c:pt>
              </c:strCache>
            </c:strRef>
          </c:cat>
          <c:val>
            <c:numRef>
              <c:f>'въпрос 12'!$C$11:$C$15</c:f>
              <c:numCache>
                <c:formatCode>General</c:formatCode>
                <c:ptCount val="5"/>
                <c:pt idx="0">
                  <c:v>74</c:v>
                </c:pt>
                <c:pt idx="1">
                  <c:v>0</c:v>
                </c:pt>
                <c:pt idx="2">
                  <c:v>0</c:v>
                </c:pt>
                <c:pt idx="3">
                  <c:v>17</c:v>
                </c:pt>
                <c:pt idx="4">
                  <c:v>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662-45A4-8A66-A7BC61D9039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2563072"/>
        <c:axId val="32185664"/>
        <c:axId val="0"/>
      </c:bar3DChart>
      <c:catAx>
        <c:axId val="42563072"/>
        <c:scaling>
          <c:orientation val="minMax"/>
        </c:scaling>
        <c:delete val="0"/>
        <c:axPos val="b"/>
        <c:majorGridlines>
          <c:spPr>
            <a:ln w="6350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bg-BG"/>
          </a:p>
        </c:txPr>
        <c:crossAx val="32185664"/>
        <c:crosses val="autoZero"/>
        <c:auto val="1"/>
        <c:lblAlgn val="ctr"/>
        <c:lblOffset val="100"/>
        <c:noMultiLvlLbl val="0"/>
      </c:catAx>
      <c:valAx>
        <c:axId val="32185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bg-BG"/>
          </a:p>
        </c:txPr>
        <c:crossAx val="425630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084941187646522"/>
          <c:y val="0.9008047963172483"/>
          <c:w val="0.36199622732408032"/>
          <c:h val="8.422243172750026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bg-BG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bg-BG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bg-BG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sng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bg-BG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'въпрос 14'!$B$13</c:f>
              <c:strCache>
                <c:ptCount val="1"/>
                <c:pt idx="0">
                  <c:v>Относителен дял %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bg-BG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'въпрос 14'!$A$14:$A$21</c:f>
              <c:strCache>
                <c:ptCount val="8"/>
                <c:pt idx="0">
                  <c:v>Грижа за пътищата в общината</c:v>
                </c:pt>
                <c:pt idx="1">
                  <c:v>Транспортна свързаност между населените места</c:v>
                </c:pt>
                <c:pt idx="2">
                  <c:v>Грижа за възрастните хора</c:v>
                </c:pt>
                <c:pt idx="3">
                  <c:v>Развитие на социалните услуги за уязвими групи</c:v>
                </c:pt>
                <c:pt idx="4">
                  <c:v>Привличане на инвестиции</c:v>
                </c:pt>
                <c:pt idx="5">
                  <c:v>Грижа за задържане на младите хора в общината</c:v>
                </c:pt>
                <c:pt idx="6">
                  <c:v>Не мога да преценя</c:v>
                </c:pt>
                <c:pt idx="7">
                  <c:v>Друго</c:v>
                </c:pt>
              </c:strCache>
            </c:strRef>
          </c:cat>
          <c:val>
            <c:numRef>
              <c:f>'въпрос 14'!$B$14:$B$21</c:f>
              <c:numCache>
                <c:formatCode>General</c:formatCode>
                <c:ptCount val="8"/>
                <c:pt idx="0">
                  <c:v>38</c:v>
                </c:pt>
                <c:pt idx="1">
                  <c:v>14</c:v>
                </c:pt>
                <c:pt idx="2">
                  <c:v>11</c:v>
                </c:pt>
                <c:pt idx="3">
                  <c:v>2</c:v>
                </c:pt>
                <c:pt idx="4">
                  <c:v>8</c:v>
                </c:pt>
                <c:pt idx="5">
                  <c:v>24</c:v>
                </c:pt>
                <c:pt idx="6">
                  <c:v>3</c:v>
                </c:pt>
                <c:pt idx="7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518-4A45-ACA4-3BA5B85E08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2561536"/>
        <c:axId val="41603008"/>
      </c:barChart>
      <c:catAx>
        <c:axId val="425615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bg-BG"/>
          </a:p>
        </c:txPr>
        <c:crossAx val="41603008"/>
        <c:crosses val="autoZero"/>
        <c:auto val="1"/>
        <c:lblAlgn val="ctr"/>
        <c:lblOffset val="100"/>
        <c:noMultiLvlLbl val="0"/>
      </c:catAx>
      <c:valAx>
        <c:axId val="416030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bg-BG"/>
          </a:p>
        </c:txPr>
        <c:crossAx val="42561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bg-BG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8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08F2BD-101F-4706-8330-5A070F85C720}" type="datetimeFigureOut">
              <a:rPr lang="en-US" smtClean="0"/>
              <a:t>7/26/2023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136F4B-85F3-49CF-93FC-15AEF2797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0759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17C6AF-2558-4811-8DBE-EDFD705A2686}" type="datetimeFigureOut">
              <a:rPr lang="bg-BG" smtClean="0"/>
              <a:pPr/>
              <a:t>26.7.2023 г.</a:t>
            </a:fld>
            <a:endParaRPr lang="bg-BG"/>
          </a:p>
        </p:txBody>
      </p:sp>
      <p:sp>
        <p:nvSpPr>
          <p:cNvPr id="4" name="Контейнер за изображение н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7738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715153"/>
            <a:ext cx="548640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058736-C54D-4C27-B1D1-E42D0BA1F988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46002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058736-C54D-4C27-B1D1-E42D0BA1F988}" type="slidenum">
              <a:rPr lang="bg-BG" smtClean="0"/>
              <a:pPr/>
              <a:t>1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6569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8B325-3A26-4BE4-80FE-7C1B0966A2ED}" type="datetimeFigureOut">
              <a:rPr lang="bg-BG" smtClean="0"/>
              <a:pPr/>
              <a:t>26.7.2023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F204-4EA2-479F-8837-54A2276790CB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64603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8B325-3A26-4BE4-80FE-7C1B0966A2ED}" type="datetimeFigureOut">
              <a:rPr lang="bg-BG" smtClean="0"/>
              <a:pPr/>
              <a:t>26.7.2023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F204-4EA2-479F-8837-54A2276790CB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89685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8B325-3A26-4BE4-80FE-7C1B0966A2ED}" type="datetimeFigureOut">
              <a:rPr lang="bg-BG" smtClean="0"/>
              <a:pPr/>
              <a:t>26.7.2023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F204-4EA2-479F-8837-54A2276790CB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03677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8B325-3A26-4BE4-80FE-7C1B0966A2ED}" type="datetimeFigureOut">
              <a:rPr lang="bg-BG" smtClean="0"/>
              <a:pPr/>
              <a:t>26.7.2023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F204-4EA2-479F-8837-54A2276790CB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10604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8B325-3A26-4BE4-80FE-7C1B0966A2ED}" type="datetimeFigureOut">
              <a:rPr lang="bg-BG" smtClean="0"/>
              <a:pPr/>
              <a:t>26.7.2023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F204-4EA2-479F-8837-54A2276790CB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126698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8B325-3A26-4BE4-80FE-7C1B0966A2ED}" type="datetimeFigureOut">
              <a:rPr lang="bg-BG" smtClean="0"/>
              <a:pPr/>
              <a:t>26.7.2023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F204-4EA2-479F-8837-54A2276790CB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42283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8B325-3A26-4BE4-80FE-7C1B0966A2ED}" type="datetimeFigureOut">
              <a:rPr lang="bg-BG" smtClean="0"/>
              <a:pPr/>
              <a:t>26.7.2023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F204-4EA2-479F-8837-54A2276790CB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11910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8B325-3A26-4BE4-80FE-7C1B0966A2ED}" type="datetimeFigureOut">
              <a:rPr lang="bg-BG" smtClean="0"/>
              <a:pPr/>
              <a:t>26.7.2023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F204-4EA2-479F-8837-54A2276790CB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81118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8B325-3A26-4BE4-80FE-7C1B0966A2ED}" type="datetimeFigureOut">
              <a:rPr lang="bg-BG" smtClean="0"/>
              <a:pPr/>
              <a:t>26.7.2023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F204-4EA2-479F-8837-54A2276790CB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872632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8B325-3A26-4BE4-80FE-7C1B0966A2ED}" type="datetimeFigureOut">
              <a:rPr lang="bg-BG" smtClean="0"/>
              <a:pPr/>
              <a:t>26.7.2023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F204-4EA2-479F-8837-54A2276790CB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718887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8B325-3A26-4BE4-80FE-7C1B0966A2ED}" type="datetimeFigureOut">
              <a:rPr lang="bg-BG" smtClean="0"/>
              <a:pPr/>
              <a:t>26.7.2023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F204-4EA2-479F-8837-54A2276790CB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764562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28B325-3A26-4BE4-80FE-7C1B0966A2ED}" type="datetimeFigureOut">
              <a:rPr lang="bg-BG" smtClean="0"/>
              <a:pPr/>
              <a:t>26.7.2023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1BF204-4EA2-479F-8837-54A2276790CB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40432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4224">
              <a:srgbClr val="C9D6EE"/>
            </a:gs>
            <a:gs pos="61938">
              <a:srgbClr val="B7C9E8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18" descr="Описание: C:\Users\m.videnova\Desktop\brand-all\opgg\logo-bg-righ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72"/>
          <a:stretch>
            <a:fillRect/>
          </a:stretch>
        </p:blipFill>
        <p:spPr bwMode="auto">
          <a:xfrm>
            <a:off x="5940152" y="312560"/>
            <a:ext cx="2316162" cy="80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312560"/>
            <a:ext cx="2358516" cy="8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2" name="Правоъгълник 19">
            <a:extLst>
              <a:ext uri="{FF2B5EF4-FFF2-40B4-BE49-F238E27FC236}">
                <a16:creationId xmlns:a16="http://schemas.microsoft.com/office/drawing/2014/main" xmlns="" id="{D023FC9B-C53E-4300-9437-92E3BB0AB643}"/>
              </a:ext>
            </a:extLst>
          </p:cNvPr>
          <p:cNvSpPr/>
          <p:nvPr/>
        </p:nvSpPr>
        <p:spPr>
          <a:xfrm>
            <a:off x="323529" y="1280757"/>
            <a:ext cx="8352928" cy="3841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Проект № BG05SFOP001-2.025-0007,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„За бъдещо развитие на община Иваново“</a:t>
            </a:r>
          </a:p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Оперативна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програма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„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Добро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управление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“,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съфинансирана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от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ЕС</a:t>
            </a:r>
            <a:r>
              <a:rPr lang="bg-BG" sz="24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чрез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Европейския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социален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фонд</a:t>
            </a:r>
            <a:endParaRPr lang="bg-BG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bg-BG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bg-BG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ПРОУЧВАНЕ СРЕД ГРАЖДАНИТЕ НА ОБЩИНА ИВАНОВО И СРЕД СЛУЖИТЕЛИТЕ В ОБЩИНСКАТА АДМИНИСТРАЦИЯ</a:t>
            </a:r>
          </a:p>
          <a:p>
            <a:pPr algn="ctr"/>
            <a:endParaRPr lang="bg-BG" sz="20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ctr"/>
            <a:r>
              <a:rPr lang="bg-BG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НИВОТО НА ОБЩЕСТВЕНО ДОВЕРИЕ В АДМИНИСТРАЦИЯТА И ЕФЕКТИВНОСТТА НА ПАРТНЬОРСКО ВЗАИМОДЕЙСТВИЕ В УПРАВЛЕНИЕТО НА ОБЩИНАТА</a:t>
            </a:r>
            <a:endParaRPr lang="bg-BG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782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18" descr="Описание: C:\Users\m.videnova\Desktop\brand-all\opgg\logo-bg-righ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72"/>
          <a:stretch>
            <a:fillRect/>
          </a:stretch>
        </p:blipFill>
        <p:spPr bwMode="auto">
          <a:xfrm>
            <a:off x="6430665" y="146097"/>
            <a:ext cx="2316162" cy="80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4991"/>
            <a:ext cx="2097088" cy="72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g-BG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bg-BG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B4B12C1-73B6-4DDF-B53C-B23D660B82AF}"/>
              </a:ext>
            </a:extLst>
          </p:cNvPr>
          <p:cNvSpPr/>
          <p:nvPr/>
        </p:nvSpPr>
        <p:spPr>
          <a:xfrm>
            <a:off x="2851167" y="1045388"/>
            <a:ext cx="596930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bg-BG" sz="2200" b="1" i="1" dirty="0">
                <a:latin typeface="Calibri" panose="020F0502020204030204" pitchFamily="34" charset="0"/>
                <a:ea typeface="Times New Roman" panose="02020603050405020304" pitchFamily="18" charset="0"/>
              </a:rPr>
              <a:t>Накъде да се насочат </a:t>
            </a:r>
            <a:r>
              <a:rPr lang="bg-BG" sz="2200" b="1" i="1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усилията </a:t>
            </a:r>
            <a:r>
              <a:rPr lang="bg-BG" sz="2200" b="1" i="1" dirty="0">
                <a:latin typeface="Calibri" panose="020F0502020204030204" pitchFamily="34" charset="0"/>
                <a:ea typeface="Times New Roman" panose="02020603050405020304" pitchFamily="18" charset="0"/>
              </a:rPr>
              <a:t>на Общината за решаване на </a:t>
            </a:r>
            <a:r>
              <a:rPr lang="bg-BG" sz="2200" b="1" i="1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проблемите на хората </a:t>
            </a:r>
            <a:endParaRPr lang="bg-BG" sz="2200" dirty="0">
              <a:latin typeface="HebarU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246" y="1750879"/>
            <a:ext cx="2025080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bg-BG" sz="2400" b="1" dirty="0">
                <a:solidFill>
                  <a:prstClr val="black"/>
                </a:solidFill>
              </a:rPr>
              <a:t>Анкетно проучване сред гражданите на община Иваново</a:t>
            </a:r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4012456673"/>
              </p:ext>
            </p:extLst>
          </p:nvPr>
        </p:nvGraphicFramePr>
        <p:xfrm>
          <a:off x="2851167" y="1773245"/>
          <a:ext cx="5969305" cy="43200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182925">
            <a:off x="503548" y="4349732"/>
            <a:ext cx="2241105" cy="189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9184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18" descr="Описание: C:\Users\m.videnova\Desktop\brand-all\opgg\logo-bg-righ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72"/>
          <a:stretch>
            <a:fillRect/>
          </a:stretch>
        </p:blipFill>
        <p:spPr bwMode="auto">
          <a:xfrm>
            <a:off x="6430665" y="146097"/>
            <a:ext cx="2316162" cy="80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4991"/>
            <a:ext cx="2097088" cy="72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g-BG">
              <a:solidFill>
                <a:prstClr val="black"/>
              </a:solidFill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bg-BG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B4B12C1-73B6-4DDF-B53C-B23D660B82AF}"/>
              </a:ext>
            </a:extLst>
          </p:cNvPr>
          <p:cNvSpPr/>
          <p:nvPr/>
        </p:nvSpPr>
        <p:spPr>
          <a:xfrm>
            <a:off x="2851167" y="1045388"/>
            <a:ext cx="596930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2200" b="1" i="1" dirty="0">
                <a:solidFill>
                  <a:prstClr val="black"/>
                </a:solidFill>
                <a:ea typeface="Times New Roman" panose="02020603050405020304" pitchFamily="18" charset="0"/>
              </a:rPr>
              <a:t>Накъде да се насочат </a:t>
            </a:r>
            <a:r>
              <a:rPr lang="bg-BG" sz="2200" b="1" i="1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усилията </a:t>
            </a:r>
            <a:r>
              <a:rPr lang="bg-BG" sz="2200" b="1" i="1" dirty="0">
                <a:solidFill>
                  <a:prstClr val="black"/>
                </a:solidFill>
                <a:ea typeface="Times New Roman" panose="02020603050405020304" pitchFamily="18" charset="0"/>
              </a:rPr>
              <a:t>на Общината за решаване на </a:t>
            </a:r>
            <a:r>
              <a:rPr lang="bg-BG" sz="2200" b="1" i="1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проблемите на хората </a:t>
            </a:r>
            <a:endParaRPr lang="bg-BG" sz="2200" dirty="0">
              <a:solidFill>
                <a:prstClr val="black"/>
              </a:solidFill>
              <a:latin typeface="HebarU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8740" y="2060848"/>
            <a:ext cx="5694158" cy="40359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174" y="1127824"/>
            <a:ext cx="1956986" cy="233497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9174" y="4293096"/>
            <a:ext cx="2200847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9382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18" descr="Описание: C:\Users\m.videnova\Desktop\brand-all\opgg\logo-bg-righ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72"/>
          <a:stretch>
            <a:fillRect/>
          </a:stretch>
        </p:blipFill>
        <p:spPr bwMode="auto">
          <a:xfrm>
            <a:off x="6430665" y="146097"/>
            <a:ext cx="2316162" cy="80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4991"/>
            <a:ext cx="2097088" cy="72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g-BG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bg-BG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59632" y="3523089"/>
            <a:ext cx="7272808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bg-BG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БЛАГОДАРЯ ЗА ВНИМАНИЕТО</a:t>
            </a:r>
            <a:r>
              <a:rPr lang="bg-BG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7545" y="1282259"/>
            <a:ext cx="8279282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Проект № BG05SFOP001-2.025-0007,</a:t>
            </a:r>
          </a:p>
          <a:p>
            <a:pPr lvl="0" algn="ctr"/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„ЗА БЪДЕЩО РАЗВИТИЕ НА ОБЩИНА ИВАНОВО“</a:t>
            </a:r>
          </a:p>
          <a:p>
            <a:pPr lvl="0" algn="ctr">
              <a:lnSpc>
                <a:spcPct val="115000"/>
              </a:lnSpc>
            </a:pPr>
            <a:r>
              <a:rPr lang="en-US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bg-BG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en-US" sz="2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Добро</a:t>
            </a:r>
            <a:r>
              <a:rPr lang="en-US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управление</a:t>
            </a:r>
            <a:r>
              <a:rPr lang="en-US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“, </a:t>
            </a:r>
            <a:r>
              <a:rPr lang="en-US" sz="2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съфинансирана</a:t>
            </a:r>
            <a:r>
              <a:rPr lang="en-US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от</a:t>
            </a:r>
            <a:r>
              <a:rPr lang="en-US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ЕС</a:t>
            </a:r>
            <a:r>
              <a:rPr lang="bg-BG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чрез</a:t>
            </a:r>
            <a:r>
              <a:rPr lang="en-US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bg-BG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СФ</a:t>
            </a:r>
            <a:endParaRPr lang="bg-BG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716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18" descr="Описание: C:\Users\m.videnova\Desktop\brand-all\opgg\logo-bg-righ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72"/>
          <a:stretch>
            <a:fillRect/>
          </a:stretch>
        </p:blipFill>
        <p:spPr bwMode="auto">
          <a:xfrm>
            <a:off x="6430665" y="146097"/>
            <a:ext cx="2316162" cy="80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4991"/>
            <a:ext cx="2097088" cy="72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g-BG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bg-BG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B4B12C1-73B6-4DDF-B53C-B23D660B82AF}"/>
              </a:ext>
            </a:extLst>
          </p:cNvPr>
          <p:cNvSpPr/>
          <p:nvPr/>
        </p:nvSpPr>
        <p:spPr>
          <a:xfrm>
            <a:off x="2771800" y="1098644"/>
            <a:ext cx="614642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bg-BG" sz="2000" b="1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ЦЕЛИ НА ПРОУЧВАНЕТО</a:t>
            </a:r>
          </a:p>
          <a:p>
            <a:pPr algn="just">
              <a:spcAft>
                <a:spcPts val="0"/>
              </a:spcAft>
            </a:pPr>
            <a:r>
              <a:rPr lang="bg-BG" sz="20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Измерване </a:t>
            </a:r>
            <a:r>
              <a:rPr lang="bg-BG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на нивото на общественото доверие в </a:t>
            </a:r>
            <a:r>
              <a:rPr lang="bg-BG" sz="20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общинската администрация </a:t>
            </a:r>
            <a:r>
              <a:rPr lang="bg-BG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и ефективността на взаимодействието й с широк спектър от публични и бизнес субекти. Установяване на нагласите и оценката, на </a:t>
            </a:r>
            <a:r>
              <a:rPr lang="bg-BG" sz="20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удовлетвореността </a:t>
            </a:r>
            <a:r>
              <a:rPr lang="bg-BG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на представителите на различни социални </a:t>
            </a:r>
            <a:r>
              <a:rPr lang="bg-BG" sz="20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групи </a:t>
            </a:r>
            <a:r>
              <a:rPr lang="bg-BG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от гражданското общество, на техните очаквания </a:t>
            </a:r>
            <a:r>
              <a:rPr lang="bg-BG" sz="20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от обслужването и </a:t>
            </a:r>
            <a:r>
              <a:rPr lang="bg-BG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служителите на Община </a:t>
            </a:r>
            <a:r>
              <a:rPr lang="bg-BG" sz="20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Иваново. </a:t>
            </a:r>
            <a:r>
              <a:rPr lang="bg-BG" sz="20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Разработване на обстоен анализ, с препоръки и предложения за подобряване на обществения образ и работата на </a:t>
            </a:r>
            <a:r>
              <a:rPr lang="bg-BG" sz="2000" dirty="0" smtClean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администрацията.</a:t>
            </a:r>
            <a:endParaRPr lang="bg-BG" sz="2000" b="1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bg-BG" sz="2000" b="1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ПЕРИОД НА ПРОУЧВАНЕТО</a:t>
            </a:r>
          </a:p>
          <a:p>
            <a:pPr>
              <a:spcAft>
                <a:spcPts val="0"/>
              </a:spcAft>
            </a:pPr>
            <a:r>
              <a:rPr lang="bg-BG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октомври – ноември 2022 година</a:t>
            </a:r>
          </a:p>
          <a:p>
            <a:pPr>
              <a:spcAft>
                <a:spcPts val="0"/>
              </a:spcAft>
            </a:pPr>
            <a:r>
              <a:rPr lang="bg-BG" sz="2000" b="1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МЕТОД НА ПРОУЧВАНЕТО</a:t>
            </a:r>
          </a:p>
          <a:p>
            <a:pPr algn="just">
              <a:spcAft>
                <a:spcPts val="0"/>
              </a:spcAft>
            </a:pPr>
            <a:r>
              <a:rPr lang="bg-BG" sz="2000" u="sng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Пряка </a:t>
            </a:r>
            <a:r>
              <a:rPr lang="bg-BG" sz="2000" u="sng" dirty="0">
                <a:latin typeface="Calibri" panose="020F0502020204030204" pitchFamily="34" charset="0"/>
                <a:ea typeface="Times New Roman" panose="02020603050405020304" pitchFamily="18" charset="0"/>
              </a:rPr>
              <a:t>анонимна анкета</a:t>
            </a:r>
            <a:r>
              <a:rPr lang="bg-BG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bg-BG" sz="20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съответно </a:t>
            </a:r>
            <a:r>
              <a:rPr lang="bg-BG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14 </a:t>
            </a:r>
            <a:r>
              <a:rPr lang="bg-BG" sz="20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и 16 въпроса </a:t>
            </a:r>
            <a:r>
              <a:rPr lang="bg-BG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от затворен и отворен тип, съобразени със спецификата на целевата група</a:t>
            </a:r>
            <a:r>
              <a:rPr lang="bg-BG" sz="20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r>
              <a:rPr lang="bg-BG" sz="2000" dirty="0">
                <a:latin typeface="HebarU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1560" y="2005175"/>
            <a:ext cx="2025080" cy="34778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ДЕЙНОСТ 1</a:t>
            </a:r>
          </a:p>
          <a:p>
            <a:pPr algn="ctr"/>
            <a:r>
              <a:rPr lang="bg-BG" sz="2000" b="1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ОТ ПРОЕКТА „Проучване </a:t>
            </a:r>
            <a:r>
              <a:rPr lang="bg-BG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и </a:t>
            </a:r>
            <a:r>
              <a:rPr lang="bg-BG" sz="2000" b="1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анализ </a:t>
            </a:r>
            <a:r>
              <a:rPr lang="bg-BG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за гражданско участие в управлението на Община Иваново в 13-те населени места на общината“</a:t>
            </a:r>
            <a:endParaRPr lang="bg-BG" sz="2000" dirty="0"/>
          </a:p>
        </p:txBody>
      </p:sp>
    </p:spTree>
    <p:extLst>
      <p:ext uri="{BB962C8B-B14F-4D97-AF65-F5344CB8AC3E}">
        <p14:creationId xmlns:p14="http://schemas.microsoft.com/office/powerpoint/2010/main" val="3944256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18" descr="Описание: C:\Users\m.videnova\Desktop\brand-all\opgg\logo-bg-righ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72"/>
          <a:stretch>
            <a:fillRect/>
          </a:stretch>
        </p:blipFill>
        <p:spPr bwMode="auto">
          <a:xfrm>
            <a:off x="6430665" y="146097"/>
            <a:ext cx="2316162" cy="80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4991"/>
            <a:ext cx="2097088" cy="72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g-BG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bg-BG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B4B12C1-73B6-4DDF-B53C-B23D660B82AF}"/>
              </a:ext>
            </a:extLst>
          </p:cNvPr>
          <p:cNvSpPr/>
          <p:nvPr/>
        </p:nvSpPr>
        <p:spPr>
          <a:xfrm>
            <a:off x="2851168" y="1234051"/>
            <a:ext cx="5895659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bg-BG" sz="2200" b="1" u="sng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Обем на извадките: </a:t>
            </a:r>
          </a:p>
          <a:p>
            <a:pPr>
              <a:spcAft>
                <a:spcPts val="0"/>
              </a:spcAft>
            </a:pPr>
            <a:endParaRPr lang="bg-BG" sz="800" i="1" dirty="0" smtClean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bg-BG" sz="2200" i="1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общо </a:t>
            </a:r>
            <a:r>
              <a:rPr lang="bg-BG" sz="2200" i="1" dirty="0">
                <a:latin typeface="Calibri" panose="020F0502020204030204" pitchFamily="34" charset="0"/>
                <a:ea typeface="Times New Roman" panose="02020603050405020304" pitchFamily="18" charset="0"/>
              </a:rPr>
              <a:t>90</a:t>
            </a:r>
            <a:r>
              <a:rPr lang="bg-BG" sz="2200" b="1" i="1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bg-BG" sz="2200" i="1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представители </a:t>
            </a:r>
            <a:r>
              <a:rPr lang="bg-BG" sz="2200" i="1" dirty="0">
                <a:latin typeface="Calibri" panose="020F0502020204030204" pitchFamily="34" charset="0"/>
                <a:ea typeface="Times New Roman" panose="02020603050405020304" pitchFamily="18" charset="0"/>
              </a:rPr>
              <a:t>на </a:t>
            </a:r>
            <a:r>
              <a:rPr lang="bg-BG" sz="2200" i="1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гражданското общество </a:t>
            </a:r>
            <a:r>
              <a:rPr lang="bg-BG" sz="2200" dirty="0">
                <a:latin typeface="Calibri" panose="020F0502020204030204" pitchFamily="34" charset="0"/>
                <a:ea typeface="Times New Roman" panose="02020603050405020304" pitchFamily="18" charset="0"/>
              </a:rPr>
              <a:t>в различните </a:t>
            </a:r>
            <a:r>
              <a:rPr lang="bg-BG" sz="22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общо 13 населени </a:t>
            </a:r>
            <a:r>
              <a:rPr lang="bg-BG" sz="2200" dirty="0">
                <a:latin typeface="Calibri" panose="020F0502020204030204" pitchFamily="34" charset="0"/>
                <a:ea typeface="Times New Roman" panose="02020603050405020304" pitchFamily="18" charset="0"/>
              </a:rPr>
              <a:t>места в </a:t>
            </a:r>
            <a:r>
              <a:rPr lang="bg-BG" sz="22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общината – от тях 27 мъже и 63 жени</a:t>
            </a:r>
          </a:p>
          <a:p>
            <a:pPr algn="ctr">
              <a:spcAft>
                <a:spcPts val="0"/>
              </a:spcAft>
            </a:pPr>
            <a:endParaRPr lang="bg-BG" sz="1000" b="1" i="1" dirty="0" smtClean="0"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1333425"/>
            <a:ext cx="2025080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g-BG" sz="2400" b="1" dirty="0" smtClean="0"/>
              <a:t>Анкетно проучване сред гражданите на община Иваново</a:t>
            </a:r>
            <a:endParaRPr lang="bg-BG" sz="24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182925">
            <a:off x="503548" y="4349732"/>
            <a:ext cx="2241105" cy="18963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450818" y="4622807"/>
            <a:ext cx="339438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2200" i="1" dirty="0" smtClean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общо </a:t>
            </a:r>
            <a:r>
              <a:rPr lang="bg-BG" sz="2200" i="1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36 </a:t>
            </a:r>
            <a:r>
              <a:rPr lang="bg-BG" sz="2200" i="1" dirty="0" smtClean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служители </a:t>
            </a:r>
            <a:r>
              <a:rPr lang="bg-BG" sz="2200" i="1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на Община Иваново</a:t>
            </a:r>
            <a:r>
              <a:rPr lang="bg-BG" sz="22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, кметове и кметски наместници от 13-те населени места на общината – от тях 6 мъже и 30 жени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9347" y="3641749"/>
            <a:ext cx="2088232" cy="247519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27326" y="2957149"/>
            <a:ext cx="2651990" cy="148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052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18" descr="Описание: C:\Users\m.videnova\Desktop\brand-all\opgg\logo-bg-righ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72"/>
          <a:stretch>
            <a:fillRect/>
          </a:stretch>
        </p:blipFill>
        <p:spPr bwMode="auto">
          <a:xfrm>
            <a:off x="6430665" y="146097"/>
            <a:ext cx="2316162" cy="80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4991"/>
            <a:ext cx="2097088" cy="72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g-BG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bg-BG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B4B12C1-73B6-4DDF-B53C-B23D660B82AF}"/>
              </a:ext>
            </a:extLst>
          </p:cNvPr>
          <p:cNvSpPr/>
          <p:nvPr/>
        </p:nvSpPr>
        <p:spPr>
          <a:xfrm>
            <a:off x="2699792" y="952547"/>
            <a:ext cx="6047035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bg-BG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Въпросите и в двете анкетни карти са систематизирани в различни групи/раздели според посоката на проучването, подробно са анализирани в изготвените доклади и илюстрирани в презентации. </a:t>
            </a:r>
          </a:p>
          <a:p>
            <a:pPr algn="just"/>
            <a:r>
              <a:rPr lang="bg-BG" sz="2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ctr"/>
            <a:r>
              <a:rPr lang="bg-BG" sz="2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АКЦЕНТИ</a:t>
            </a:r>
          </a:p>
          <a:p>
            <a:pPr algn="just"/>
            <a:r>
              <a:rPr lang="bg-BG" sz="22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bg-BG" sz="2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Сред тях има и въпроси, които изследват мнението на гражданите и на служителите в една посока – за </a:t>
            </a:r>
            <a:r>
              <a:rPr lang="bg-BG" sz="22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общественото доверие в работата на </a:t>
            </a:r>
            <a:r>
              <a:rPr lang="bg-BG" sz="2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Общината; за степента на взаимодействие и предпочитаните </a:t>
            </a:r>
            <a:r>
              <a:rPr lang="bg-BG" sz="22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канали за </a:t>
            </a:r>
            <a:r>
              <a:rPr lang="bg-BG" sz="2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комуникация </a:t>
            </a:r>
            <a:r>
              <a:rPr lang="bg-BG" sz="22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администрацията</a:t>
            </a:r>
            <a:r>
              <a:rPr lang="bg-BG" sz="2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оценка за реализираните </a:t>
            </a:r>
            <a:r>
              <a:rPr lang="bg-BG" sz="22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 нея европейски проекти, </a:t>
            </a:r>
            <a:r>
              <a:rPr lang="bg-BG" sz="2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необходимите </a:t>
            </a:r>
            <a:r>
              <a:rPr lang="bg-BG" sz="22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усилия на администрацията за </a:t>
            </a:r>
            <a:r>
              <a:rPr lang="bg-BG" sz="2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усъвършенстване и решаване </a:t>
            </a:r>
            <a:r>
              <a:rPr lang="bg-BG" sz="22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проблемите на </a:t>
            </a:r>
            <a:r>
              <a:rPr lang="bg-BG" sz="2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хората.</a:t>
            </a:r>
            <a:endParaRPr lang="bg-BG" sz="22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1461" y="2174452"/>
            <a:ext cx="2025080" cy="34778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bg-BG" sz="2000" b="1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ДЕЙНОСТ 1</a:t>
            </a:r>
          </a:p>
          <a:p>
            <a:pPr lvl="0" algn="ctr"/>
            <a:r>
              <a:rPr lang="bg-BG" sz="2000" b="1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ОТ ПРОЕКТА „Проучване и анализ за гражданско участие в управлението на Община Иваново в 13-те населени места на общината“</a:t>
            </a:r>
            <a:endParaRPr lang="bg-BG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2700335" y="2852936"/>
            <a:ext cx="743776" cy="74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366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18" descr="Описание: C:\Users\m.videnova\Desktop\brand-all\opgg\logo-bg-righ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72"/>
          <a:stretch>
            <a:fillRect/>
          </a:stretch>
        </p:blipFill>
        <p:spPr bwMode="auto">
          <a:xfrm>
            <a:off x="6430665" y="146097"/>
            <a:ext cx="2316162" cy="80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4991"/>
            <a:ext cx="2097088" cy="72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g-BG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bg-BG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B4B12C1-73B6-4DDF-B53C-B23D660B82AF}"/>
              </a:ext>
            </a:extLst>
          </p:cNvPr>
          <p:cNvSpPr/>
          <p:nvPr/>
        </p:nvSpPr>
        <p:spPr>
          <a:xfrm>
            <a:off x="4132230" y="1018245"/>
            <a:ext cx="418418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bg-BG" sz="2200" b="1" i="1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Ниво на обществено </a:t>
            </a:r>
            <a:r>
              <a:rPr lang="bg-BG" sz="2200" b="1" i="1" dirty="0">
                <a:latin typeface="Calibri" panose="020F0502020204030204" pitchFamily="34" charset="0"/>
                <a:ea typeface="Times New Roman" panose="02020603050405020304" pitchFamily="18" charset="0"/>
              </a:rPr>
              <a:t>доверие</a:t>
            </a:r>
            <a:endParaRPr lang="bg-BG" sz="2200" i="1" dirty="0">
              <a:latin typeface="HebarU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1235734"/>
            <a:ext cx="2025080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bg-BG" sz="2400" b="1" dirty="0">
                <a:solidFill>
                  <a:prstClr val="black"/>
                </a:solidFill>
              </a:rPr>
              <a:t>Анкетно проучване сред гражданите на община Иваново</a:t>
            </a:r>
          </a:p>
        </p:txBody>
      </p:sp>
      <p:graphicFrame>
        <p:nvGraphicFramePr>
          <p:cNvPr id="11" name="Chart 10"/>
          <p:cNvGraphicFramePr/>
          <p:nvPr>
            <p:extLst>
              <p:ext uri="{D42A27DB-BD31-4B8C-83A1-F6EECF244321}">
                <p14:modId xmlns:p14="http://schemas.microsoft.com/office/powerpoint/2010/main" val="3614922286"/>
              </p:ext>
            </p:extLst>
          </p:nvPr>
        </p:nvGraphicFramePr>
        <p:xfrm>
          <a:off x="3491880" y="1547100"/>
          <a:ext cx="4968553" cy="25624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Isosceles Triangle 12"/>
          <p:cNvSpPr/>
          <p:nvPr/>
        </p:nvSpPr>
        <p:spPr>
          <a:xfrm rot="16200000">
            <a:off x="5042678" y="4406664"/>
            <a:ext cx="720000" cy="720000"/>
          </a:xfrm>
          <a:prstGeom prst="triangl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aphicFrame>
        <p:nvGraphicFramePr>
          <p:cNvPr id="14" name="Chart 13"/>
          <p:cNvGraphicFramePr/>
          <p:nvPr>
            <p:extLst>
              <p:ext uri="{D42A27DB-BD31-4B8C-83A1-F6EECF244321}">
                <p14:modId xmlns:p14="http://schemas.microsoft.com/office/powerpoint/2010/main" val="924250028"/>
              </p:ext>
            </p:extLst>
          </p:nvPr>
        </p:nvGraphicFramePr>
        <p:xfrm>
          <a:off x="-17237" y="4138611"/>
          <a:ext cx="4248472" cy="24839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20443" y="5380643"/>
            <a:ext cx="2888042" cy="11017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48264" y="4311727"/>
            <a:ext cx="2063940" cy="247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262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18" descr="Описание: C:\Users\m.videnova\Desktop\brand-all\opgg\logo-bg-righ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72"/>
          <a:stretch>
            <a:fillRect/>
          </a:stretch>
        </p:blipFill>
        <p:spPr bwMode="auto">
          <a:xfrm>
            <a:off x="6430665" y="146097"/>
            <a:ext cx="2316162" cy="80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4991"/>
            <a:ext cx="2097088" cy="72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g-BG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bg-BG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B4B12C1-73B6-4DDF-B53C-B23D660B82AF}"/>
              </a:ext>
            </a:extLst>
          </p:cNvPr>
          <p:cNvSpPr/>
          <p:nvPr/>
        </p:nvSpPr>
        <p:spPr>
          <a:xfrm>
            <a:off x="683568" y="1123487"/>
            <a:ext cx="835292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bg-BG" sz="2000" b="1" i="1" dirty="0">
                <a:solidFill>
                  <a:prstClr val="black"/>
                </a:solidFill>
              </a:rPr>
              <a:t>Какво в </a:t>
            </a:r>
            <a:r>
              <a:rPr lang="bg-BG" sz="2200" b="1" i="1" dirty="0">
                <a:solidFill>
                  <a:prstClr val="black"/>
                </a:solidFill>
              </a:rPr>
              <a:t>административното</a:t>
            </a:r>
            <a:r>
              <a:rPr lang="bg-BG" sz="2000" b="1" i="1" dirty="0">
                <a:solidFill>
                  <a:prstClr val="black"/>
                </a:solidFill>
              </a:rPr>
              <a:t> обслужване да се усъвършенства</a:t>
            </a:r>
            <a:endParaRPr lang="bg-BG" sz="2000" dirty="0">
              <a:solidFill>
                <a:prstClr val="black"/>
              </a:solidFill>
              <a:latin typeface="HebarU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83741" y="1678189"/>
            <a:ext cx="1817763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bg-BG" sz="2400" b="1" dirty="0">
                <a:solidFill>
                  <a:prstClr val="black"/>
                </a:solidFill>
              </a:rPr>
              <a:t>Анкетно проучване сред гражданите на община Иваново</a:t>
            </a:r>
          </a:p>
        </p:txBody>
      </p:sp>
      <p:sp>
        <p:nvSpPr>
          <p:cNvPr id="14" name="Isosceles Triangle 13"/>
          <p:cNvSpPr/>
          <p:nvPr/>
        </p:nvSpPr>
        <p:spPr>
          <a:xfrm rot="16200000">
            <a:off x="5004048" y="5079797"/>
            <a:ext cx="720000" cy="720000"/>
          </a:xfrm>
          <a:prstGeom prst="triangl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1612" y="4602709"/>
            <a:ext cx="1944216" cy="22552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763" y="4175580"/>
            <a:ext cx="4467721" cy="2528435"/>
          </a:xfrm>
          <a:prstGeom prst="rect">
            <a:avLst/>
          </a:prstGeom>
        </p:spPr>
      </p:pic>
      <p:graphicFrame>
        <p:nvGraphicFramePr>
          <p:cNvPr id="15" name="Chart 14"/>
          <p:cNvGraphicFramePr/>
          <p:nvPr>
            <p:extLst>
              <p:ext uri="{D42A27DB-BD31-4B8C-83A1-F6EECF244321}">
                <p14:modId xmlns:p14="http://schemas.microsoft.com/office/powerpoint/2010/main" val="1768755581"/>
              </p:ext>
            </p:extLst>
          </p:nvPr>
        </p:nvGraphicFramePr>
        <p:xfrm>
          <a:off x="4355976" y="156900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370246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18" descr="Описание: C:\Users\m.videnova\Desktop\brand-all\opgg\logo-bg-righ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72"/>
          <a:stretch>
            <a:fillRect/>
          </a:stretch>
        </p:blipFill>
        <p:spPr bwMode="auto">
          <a:xfrm>
            <a:off x="6430665" y="146097"/>
            <a:ext cx="2316162" cy="80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4991"/>
            <a:ext cx="2097088" cy="72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g-BG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bg-BG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B4B12C1-73B6-4DDF-B53C-B23D660B82AF}"/>
              </a:ext>
            </a:extLst>
          </p:cNvPr>
          <p:cNvSpPr/>
          <p:nvPr/>
        </p:nvSpPr>
        <p:spPr>
          <a:xfrm>
            <a:off x="3131840" y="1024701"/>
            <a:ext cx="590465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bg-BG" sz="2200" b="1" i="1" dirty="0">
                <a:latin typeface="Calibri" panose="020F0502020204030204" pitchFamily="34" charset="0"/>
                <a:ea typeface="Times New Roman" panose="02020603050405020304" pitchFamily="18" charset="0"/>
              </a:rPr>
              <a:t>За ползването на услуги по електронен път</a:t>
            </a:r>
            <a:endParaRPr lang="bg-BG" sz="2200" dirty="0">
              <a:latin typeface="HebarU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1504" y="1859529"/>
            <a:ext cx="1946240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bg-BG" sz="2400" b="1" dirty="0">
                <a:solidFill>
                  <a:prstClr val="black"/>
                </a:solidFill>
              </a:rPr>
              <a:t>Анкетно проучване сред гражданите на община Иваново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92624" y="4864773"/>
            <a:ext cx="6395051" cy="1783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g-BG" b="1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*Интернет страницата </a:t>
            </a:r>
            <a:r>
              <a:rPr lang="bg-BG" b="1" dirty="0">
                <a:latin typeface="Calibri" panose="020F0502020204030204" pitchFamily="34" charset="0"/>
                <a:ea typeface="Times New Roman" panose="02020603050405020304" pitchFamily="18" charset="0"/>
              </a:rPr>
              <a:t>на Община </a:t>
            </a:r>
            <a:r>
              <a:rPr lang="bg-BG" b="1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Иваново е полезна, тя вече се оформя и заема своето място като </a:t>
            </a:r>
            <a:r>
              <a:rPr lang="bg-BG" b="1" dirty="0">
                <a:latin typeface="Calibri" panose="020F0502020204030204" pitchFamily="34" charset="0"/>
                <a:ea typeface="Times New Roman" panose="02020603050405020304" pitchFamily="18" charset="0"/>
              </a:rPr>
              <a:t>важно съвременно средство за </a:t>
            </a:r>
            <a:r>
              <a:rPr lang="bg-BG" b="1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информиране. Сайтът </a:t>
            </a:r>
            <a:r>
              <a:rPr lang="bg-BG" b="1" dirty="0">
                <a:latin typeface="Calibri" panose="020F0502020204030204" pitchFamily="34" charset="0"/>
                <a:ea typeface="Times New Roman" panose="02020603050405020304" pitchFamily="18" charset="0"/>
              </a:rPr>
              <a:t>може и трябва да играе </a:t>
            </a:r>
            <a:r>
              <a:rPr lang="bg-BG" b="1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все по-важна </a:t>
            </a:r>
            <a:r>
              <a:rPr lang="bg-BG" b="1" dirty="0">
                <a:latin typeface="Calibri" panose="020F0502020204030204" pitchFamily="34" charset="0"/>
                <a:ea typeface="Times New Roman" panose="02020603050405020304" pitchFamily="18" charset="0"/>
              </a:rPr>
              <a:t>роля за ефективността на партньорското </a:t>
            </a:r>
            <a:r>
              <a:rPr lang="bg-BG" b="1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взаимодействие с администрацията, в </a:t>
            </a:r>
            <a:r>
              <a:rPr lang="bg-BG" b="1" dirty="0">
                <a:latin typeface="Calibri" panose="020F0502020204030204" pitchFamily="34" charset="0"/>
                <a:ea typeface="Times New Roman" panose="02020603050405020304" pitchFamily="18" charset="0"/>
              </a:rPr>
              <a:t>управлението на общината.</a:t>
            </a:r>
            <a:endParaRPr lang="bg-BG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018" y="4864773"/>
            <a:ext cx="2201316" cy="1447161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527742"/>
            <a:ext cx="5472608" cy="31974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68499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18" descr="Описание: C:\Users\m.videnova\Desktop\brand-all\opgg\logo-bg-righ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72"/>
          <a:stretch>
            <a:fillRect/>
          </a:stretch>
        </p:blipFill>
        <p:spPr bwMode="auto">
          <a:xfrm>
            <a:off x="6430665" y="146097"/>
            <a:ext cx="2316162" cy="80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4991"/>
            <a:ext cx="2097088" cy="72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g-BG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bg-BG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B4B12C1-73B6-4DDF-B53C-B23D660B82AF}"/>
              </a:ext>
            </a:extLst>
          </p:cNvPr>
          <p:cNvSpPr/>
          <p:nvPr/>
        </p:nvSpPr>
        <p:spPr>
          <a:xfrm>
            <a:off x="3131841" y="1024701"/>
            <a:ext cx="576064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bg-BG" sz="2200" b="1" i="1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За предоставянето на </a:t>
            </a:r>
            <a:r>
              <a:rPr lang="bg-BG" sz="2200" b="1" i="1" dirty="0" smtClean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електронни </a:t>
            </a:r>
            <a:r>
              <a:rPr lang="bg-BG" sz="2200" b="1" i="1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услуги </a:t>
            </a:r>
            <a:endParaRPr lang="bg-BG" sz="2200" dirty="0">
              <a:solidFill>
                <a:prstClr val="black"/>
              </a:solidFill>
              <a:latin typeface="HebarU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5039" y="5013176"/>
            <a:ext cx="1537442" cy="101072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994" y="1098645"/>
            <a:ext cx="2133785" cy="247519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31840" y="1532984"/>
            <a:ext cx="5672437" cy="271092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3635" y="4509120"/>
            <a:ext cx="6951403" cy="2129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8182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18" descr="Описание: C:\Users\m.videnova\Desktop\brand-all\opgg\logo-bg-righ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72"/>
          <a:stretch>
            <a:fillRect/>
          </a:stretch>
        </p:blipFill>
        <p:spPr bwMode="auto">
          <a:xfrm>
            <a:off x="6430665" y="146097"/>
            <a:ext cx="2316162" cy="80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4991"/>
            <a:ext cx="2097088" cy="72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g-BG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bg-BG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28184" y="4321210"/>
            <a:ext cx="1800200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bg-BG" sz="2400" b="1" dirty="0">
                <a:solidFill>
                  <a:prstClr val="black"/>
                </a:solidFill>
              </a:rPr>
              <a:t>Анкетно проучване сред гражданите на община Иваново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6354" y="1000663"/>
            <a:ext cx="83512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200" b="1" i="1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Оценка на </a:t>
            </a:r>
            <a:r>
              <a:rPr lang="bg-BG" sz="2200" b="1" i="1" dirty="0">
                <a:latin typeface="Calibri" panose="020F0502020204030204" pitchFamily="34" charset="0"/>
                <a:ea typeface="Times New Roman" panose="02020603050405020304" pitchFamily="18" charset="0"/>
              </a:rPr>
              <a:t>реализираните от Общината проекти, финансирани </a:t>
            </a:r>
            <a:r>
              <a:rPr lang="bg-BG" sz="2200" b="1" i="1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от европейски </a:t>
            </a:r>
            <a:r>
              <a:rPr lang="bg-BG" sz="2200" b="1" i="1" dirty="0">
                <a:latin typeface="Calibri" panose="020F0502020204030204" pitchFamily="34" charset="0"/>
                <a:ea typeface="Times New Roman" panose="02020603050405020304" pitchFamily="18" charset="0"/>
              </a:rPr>
              <a:t>фондове и програми</a:t>
            </a:r>
            <a:endParaRPr lang="bg-BG" sz="2200" i="1" dirty="0"/>
          </a:p>
        </p:txBody>
      </p:sp>
      <p:graphicFrame>
        <p:nvGraphicFramePr>
          <p:cNvPr id="12" name="Chart 11"/>
          <p:cNvGraphicFramePr/>
          <p:nvPr>
            <p:extLst>
              <p:ext uri="{D42A27DB-BD31-4B8C-83A1-F6EECF244321}">
                <p14:modId xmlns:p14="http://schemas.microsoft.com/office/powerpoint/2010/main" val="2147520982"/>
              </p:ext>
            </p:extLst>
          </p:nvPr>
        </p:nvGraphicFramePr>
        <p:xfrm>
          <a:off x="373322" y="4138610"/>
          <a:ext cx="4725416" cy="2486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Isosceles Triangle 12"/>
          <p:cNvSpPr/>
          <p:nvPr/>
        </p:nvSpPr>
        <p:spPr>
          <a:xfrm rot="16200000">
            <a:off x="5106187" y="4306476"/>
            <a:ext cx="720000" cy="720000"/>
          </a:xfrm>
          <a:prstGeom prst="triangl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aphicFrame>
        <p:nvGraphicFramePr>
          <p:cNvPr id="14" name="Chart 13"/>
          <p:cNvGraphicFramePr/>
          <p:nvPr>
            <p:extLst>
              <p:ext uri="{D42A27DB-BD31-4B8C-83A1-F6EECF244321}">
                <p14:modId xmlns:p14="http://schemas.microsoft.com/office/powerpoint/2010/main" val="578419184"/>
              </p:ext>
            </p:extLst>
          </p:nvPr>
        </p:nvGraphicFramePr>
        <p:xfrm>
          <a:off x="4283968" y="1593991"/>
          <a:ext cx="4680520" cy="25446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773" y="1878631"/>
            <a:ext cx="1953071" cy="2332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1002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TM10001106[[fn=Badge]]</Template>
  <TotalTime>11480</TotalTime>
  <Words>450</Words>
  <Application>Microsoft Office PowerPoint</Application>
  <PresentationFormat>On-screen Show (4:3)</PresentationFormat>
  <Paragraphs>48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PowerPoint</dc:title>
  <dc:creator>Секретар</dc:creator>
  <cp:lastModifiedBy>User</cp:lastModifiedBy>
  <cp:revision>524</cp:revision>
  <cp:lastPrinted>2023-06-20T10:41:20Z</cp:lastPrinted>
  <dcterms:created xsi:type="dcterms:W3CDTF">2019-11-07T10:21:22Z</dcterms:created>
  <dcterms:modified xsi:type="dcterms:W3CDTF">2023-07-26T06:14:12Z</dcterms:modified>
</cp:coreProperties>
</file>