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1" r:id="rId3"/>
    <p:sldId id="272" r:id="rId4"/>
    <p:sldId id="257" r:id="rId5"/>
    <p:sldId id="273" r:id="rId6"/>
    <p:sldId id="286" r:id="rId7"/>
    <p:sldId id="276" r:id="rId8"/>
    <p:sldId id="277" r:id="rId9"/>
    <p:sldId id="287" r:id="rId10"/>
    <p:sldId id="278" r:id="rId11"/>
    <p:sldId id="279" r:id="rId12"/>
    <p:sldId id="280" r:id="rId13"/>
    <p:sldId id="281" r:id="rId14"/>
    <p:sldId id="282" r:id="rId15"/>
    <p:sldId id="283" r:id="rId16"/>
    <p:sldId id="285" r:id="rId17"/>
  </p:sldIdLst>
  <p:sldSz cx="9144000" cy="6858000" type="screen4x3"/>
  <p:notesSz cx="6858000" cy="9144000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800000"/>
    <a:srgbClr val="FFFFFF"/>
    <a:srgbClr val="BF0D09"/>
    <a:srgbClr val="F8F8F8"/>
    <a:srgbClr val="FF5050"/>
    <a:srgbClr val="DAC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93" autoAdjust="0"/>
  </p:normalViewPr>
  <p:slideViewPr>
    <p:cSldViewPr>
      <p:cViewPr varScale="1">
        <p:scale>
          <a:sx n="103" d="100"/>
          <a:sy n="103" d="100"/>
        </p:scale>
        <p:origin x="-2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bg-BG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20C0CE1-CD96-468A-AF22-F19ACD64F266}" type="datetimeFigureOut">
              <a:rPr lang="bg-BG"/>
              <a:pPr/>
              <a:t>16.10.2020 г.</a:t>
            </a:fld>
            <a:endParaRPr lang="bg-BG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bg-BG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D5591FF-CE46-4D50-A9D4-87CB188DE14E}" type="slidenum">
              <a:rPr lang="bg-BG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24018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bg-BG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9276F9E-27FD-4C4E-A4F6-BDD532A259AD}" type="datetimeFigureOut">
              <a:rPr lang="bg-BG"/>
              <a:pPr/>
              <a:t>16.10.2020 г.</a:t>
            </a:fld>
            <a:endParaRPr lang="bg-BG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bg-BG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088C930-9405-4FD6-B3A0-E96F45A6CE13}" type="slidenum">
              <a:rPr lang="bg-BG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763578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B9792-1ABB-4281-9BD2-6BE614FFBE0A}" type="datetimeFigureOut">
              <a:rPr lang="bg-BG"/>
              <a:pPr>
                <a:defRPr/>
              </a:pPr>
              <a:t>16.10.2020 г.</a:t>
            </a:fld>
            <a:endParaRPr lang="bg-BG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54978-5940-4A3C-834E-C9BA4A6919F2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0815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478AF-0FA7-428D-94DF-A5A982ADE258}" type="datetimeFigureOut">
              <a:rPr lang="bg-BG"/>
              <a:pPr>
                <a:defRPr/>
              </a:pPr>
              <a:t>16.10.2020 г.</a:t>
            </a:fld>
            <a:endParaRPr lang="bg-BG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B61FF-A564-4B9B-8F8C-E05B6F823D53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0049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8ACC2-7658-4E9D-8D1F-6412A81EE83B}" type="datetimeFigureOut">
              <a:rPr lang="bg-BG"/>
              <a:pPr>
                <a:defRPr/>
              </a:pPr>
              <a:t>16.10.2020 г.</a:t>
            </a:fld>
            <a:endParaRPr lang="bg-BG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F88B1-0497-4921-B62A-A7E79A14AFF0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74022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2EF767E-4534-4BF0-A39F-707991C1F09F}" type="datetimeFigureOut">
              <a:rPr lang="bg-BG"/>
              <a:pPr>
                <a:defRPr/>
              </a:pPr>
              <a:t>16.10.2020 г.</a:t>
            </a:fld>
            <a:endParaRPr lang="bg-BG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CDA2834-8857-4F45-931D-6D68F6F85737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8848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2792D-C6CC-4D7A-844A-B89F65A92D9D}" type="datetimeFigureOut">
              <a:rPr lang="bg-BG"/>
              <a:pPr>
                <a:defRPr/>
              </a:pPr>
              <a:t>16.10.2020 г.</a:t>
            </a:fld>
            <a:endParaRPr lang="bg-BG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7CDD3-BABE-43EF-B98F-B35D9DA9EAC1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5600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CDE10-95DA-4FB3-A407-918511F0CADD}" type="datetimeFigureOut">
              <a:rPr lang="bg-BG"/>
              <a:pPr>
                <a:defRPr/>
              </a:pPr>
              <a:t>16.10.2020 г.</a:t>
            </a:fld>
            <a:endParaRPr lang="bg-BG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F7A55-5246-4FB1-A27B-B97E0BF6C1A7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42837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9983C-C986-49DF-9CEE-5095C4EA75F7}" type="datetimeFigureOut">
              <a:rPr lang="bg-BG"/>
              <a:pPr>
                <a:defRPr/>
              </a:pPr>
              <a:t>16.10.2020 г.</a:t>
            </a:fld>
            <a:endParaRPr lang="bg-BG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7B1EE-A476-4A96-AF85-A6F7E562B5D2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50326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FABA74A-A62A-43F6-8C01-88E68EB0CCB3}" type="datetimeFigureOut">
              <a:rPr lang="bg-BG"/>
              <a:pPr>
                <a:defRPr/>
              </a:pPr>
              <a:t>16.10.2020 г.</a:t>
            </a:fld>
            <a:endParaRPr lang="bg-BG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0739DDF-E892-48B2-82F1-60455955FC0C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25887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FFD72-C19D-4C65-907C-DD2F1B920F2C}" type="datetimeFigureOut">
              <a:rPr lang="bg-BG"/>
              <a:pPr>
                <a:defRPr/>
              </a:pPr>
              <a:t>16.10.2020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2EA90-BD4B-490B-9A4C-FEAA2622EC53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7438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Straight Connector 17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8" name="Straight Connector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E27D7D9-0940-426B-81AB-B2FC368730EF}" type="datetimeFigureOut">
              <a:rPr lang="bg-BG"/>
              <a:pPr>
                <a:defRPr/>
              </a:pPr>
              <a:t>16.10.2020 г.</a:t>
            </a:fld>
            <a:endParaRPr lang="bg-BG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951D5D7-4411-4FBE-B5AC-216B77B5E1A0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0882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traight Connector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traight Connector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Straight Connector 23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0EFF8C3-9E62-4D17-9E27-C98EAAD07754}" type="datetimeFigureOut">
              <a:rPr lang="bg-BG"/>
              <a:pPr>
                <a:defRPr/>
              </a:pPr>
              <a:t>16.10.2020 г.</a:t>
            </a:fld>
            <a:endParaRPr lang="bg-BG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6CCC809-C709-4537-AD38-0B1FE4055F16}" type="slidenum">
              <a:rPr lang="bg-BG"/>
              <a:pPr>
                <a:defRPr/>
              </a:pPr>
              <a:t>‹#›</a:t>
            </a:fld>
            <a:endParaRPr lang="bg-BG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22727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50000"/>
                <a:lumOff val="50000"/>
              </a:schemeClr>
            </a:gs>
            <a:gs pos="66000">
              <a:schemeClr val="bg1">
                <a:lumMod val="75000"/>
                <a:lumOff val="25000"/>
              </a:schemeClr>
            </a:gs>
            <a:gs pos="100000">
              <a:schemeClr val="bg1">
                <a:tint val="5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B99EA0-2705-44FA-AE0A-5F86B56E5CBA}" type="datetimeFigureOut">
              <a:rPr lang="bg-BG"/>
              <a:pPr>
                <a:defRPr/>
              </a:pPr>
              <a:t>16.10.2020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32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4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bg-BG"/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BF2D2E-15CC-48FC-B53A-CDF0908803A5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47" r:id="rId4"/>
    <p:sldLayoutId id="2147483946" r:id="rId5"/>
    <p:sldLayoutId id="2147483951" r:id="rId6"/>
    <p:sldLayoutId id="2147483945" r:id="rId7"/>
    <p:sldLayoutId id="2147483952" r:id="rId8"/>
    <p:sldLayoutId id="2147483953" r:id="rId9"/>
    <p:sldLayoutId id="2147483944" r:id="rId10"/>
    <p:sldLayoutId id="214748394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AE5C46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DFB9B3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DCC9B2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3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9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5" descr="Dinamika"/>
          <p:cNvPicPr>
            <a:picLocks noGrp="1" noChangeAspect="1" noChangeArrowheads="1"/>
          </p:cNvPicPr>
          <p:nvPr>
            <p:ph type="ctr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11413" cy="765175"/>
          </a:xfrm>
        </p:spPr>
      </p:pic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2195513" y="333375"/>
            <a:ext cx="6553200" cy="40989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endParaRPr lang="en-US" sz="1200" b="0" smtClean="0">
              <a:solidFill>
                <a:schemeClr val="tx1"/>
              </a:solidFill>
            </a:endParaRPr>
          </a:p>
          <a:p>
            <a:pPr algn="ctr" eaLnBrk="1" hangingPunct="1">
              <a:lnSpc>
                <a:spcPct val="80000"/>
              </a:lnSpc>
            </a:pPr>
            <a:endParaRPr lang="en-US" sz="1200" b="0" smtClean="0">
              <a:solidFill>
                <a:schemeClr val="tx1"/>
              </a:solidFill>
            </a:endParaRPr>
          </a:p>
          <a:p>
            <a:pPr algn="ctr" eaLnBrk="1" hangingPunct="1">
              <a:lnSpc>
                <a:spcPct val="80000"/>
              </a:lnSpc>
            </a:pPr>
            <a:endParaRPr lang="bg-BG" sz="3200" smtClean="0">
              <a:solidFill>
                <a:schemeClr val="tx1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bg-BG" sz="3200" smtClean="0">
                <a:solidFill>
                  <a:schemeClr val="tx1"/>
                </a:solidFill>
                <a:latin typeface="Times New Roman" pitchFamily="18" charset="0"/>
              </a:rPr>
              <a:t>МИНИСТЕРСТВО НА ЗДРАВЕОПАЗВАНЕТО</a:t>
            </a:r>
          </a:p>
          <a:p>
            <a:pPr algn="ctr" eaLnBrk="1" hangingPunct="1">
              <a:lnSpc>
                <a:spcPct val="80000"/>
              </a:lnSpc>
            </a:pPr>
            <a:endParaRPr lang="bg-BG" sz="2800" b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bg-BG" sz="3200" smtClean="0">
                <a:solidFill>
                  <a:srgbClr val="BF0D09"/>
                </a:solidFill>
                <a:latin typeface="Times New Roman" pitchFamily="18" charset="0"/>
              </a:rPr>
              <a:t>ПРОГРАМА “ПРЕВЕНЦИЯ И КОНТРОЛ НА ХИВ/СПИН”,</a:t>
            </a:r>
          </a:p>
          <a:p>
            <a:pPr algn="ctr" eaLnBrk="1" hangingPunct="1">
              <a:lnSpc>
                <a:spcPct val="80000"/>
              </a:lnSpc>
            </a:pPr>
            <a:endParaRPr lang="bg-BG" sz="320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bg-BG" sz="2400" smtClean="0">
                <a:solidFill>
                  <a:schemeClr val="tx1"/>
                </a:solidFill>
                <a:latin typeface="Times New Roman" pitchFamily="18" charset="0"/>
              </a:rPr>
              <a:t>ФИНАНСИРАНА ОТ </a:t>
            </a:r>
          </a:p>
          <a:p>
            <a:pPr algn="ctr" eaLnBrk="1" hangingPunct="1">
              <a:lnSpc>
                <a:spcPct val="80000"/>
              </a:lnSpc>
            </a:pPr>
            <a:endParaRPr lang="bg-BG" sz="240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bg-BG" sz="2400" smtClean="0">
                <a:solidFill>
                  <a:schemeClr val="bg1"/>
                </a:solidFill>
                <a:latin typeface="Times New Roman" pitchFamily="18" charset="0"/>
              </a:rPr>
              <a:t>ГЛОБАЛЕН ФОНД ЗА БОРБА СРЕЩУ </a:t>
            </a:r>
          </a:p>
          <a:p>
            <a:pPr algn="ctr" eaLnBrk="1" hangingPunct="1">
              <a:lnSpc>
                <a:spcPct val="80000"/>
              </a:lnSpc>
            </a:pPr>
            <a:r>
              <a:rPr lang="bg-BG" sz="2400" smtClean="0">
                <a:solidFill>
                  <a:schemeClr val="bg1"/>
                </a:solidFill>
                <a:latin typeface="Times New Roman" pitchFamily="18" charset="0"/>
              </a:rPr>
              <a:t>СПИН, ТУБЕРКУЛОЗА </a:t>
            </a:r>
          </a:p>
          <a:p>
            <a:pPr algn="ctr" eaLnBrk="1" hangingPunct="1">
              <a:lnSpc>
                <a:spcPct val="80000"/>
              </a:lnSpc>
            </a:pPr>
            <a:r>
              <a:rPr lang="bg-BG" sz="2400" smtClean="0">
                <a:solidFill>
                  <a:schemeClr val="bg1"/>
                </a:solidFill>
                <a:latin typeface="Times New Roman" pitchFamily="18" charset="0"/>
              </a:rPr>
              <a:t>И МАЛАРИЯ</a:t>
            </a:r>
            <a:endParaRPr lang="en-US" sz="240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11413" y="0"/>
            <a:ext cx="6840537" cy="7651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pic>
        <p:nvPicPr>
          <p:cNvPr id="13316" name="Picture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3" y="3500438"/>
            <a:ext cx="671512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8101013" y="2079625"/>
            <a:ext cx="812800" cy="7731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sp>
        <p:nvSpPr>
          <p:cNvPr id="4" name="Oval 3"/>
          <p:cNvSpPr/>
          <p:nvPr/>
        </p:nvSpPr>
        <p:spPr>
          <a:xfrm>
            <a:off x="8380413" y="4221163"/>
            <a:ext cx="533400" cy="5746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sp>
        <p:nvSpPr>
          <p:cNvPr id="8" name="Oval 7"/>
          <p:cNvSpPr/>
          <p:nvPr/>
        </p:nvSpPr>
        <p:spPr>
          <a:xfrm>
            <a:off x="8580438" y="1484313"/>
            <a:ext cx="333375" cy="36036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sp>
        <p:nvSpPr>
          <p:cNvPr id="9" name="Oval 8"/>
          <p:cNvSpPr/>
          <p:nvPr/>
        </p:nvSpPr>
        <p:spPr>
          <a:xfrm>
            <a:off x="8997950" y="2106613"/>
            <a:ext cx="277813" cy="295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sp>
        <p:nvSpPr>
          <p:cNvPr id="10" name="Oval 9"/>
          <p:cNvSpPr/>
          <p:nvPr/>
        </p:nvSpPr>
        <p:spPr>
          <a:xfrm>
            <a:off x="8804275" y="5368925"/>
            <a:ext cx="387350" cy="37306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sp>
        <p:nvSpPr>
          <p:cNvPr id="11" name="Oval 10"/>
          <p:cNvSpPr/>
          <p:nvPr/>
        </p:nvSpPr>
        <p:spPr>
          <a:xfrm>
            <a:off x="8913813" y="3367088"/>
            <a:ext cx="304800" cy="295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sp>
        <p:nvSpPr>
          <p:cNvPr id="13" name="Rectangle 12"/>
          <p:cNvSpPr/>
          <p:nvPr/>
        </p:nvSpPr>
        <p:spPr>
          <a:xfrm>
            <a:off x="2411413" y="0"/>
            <a:ext cx="6840537" cy="7651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pic>
        <p:nvPicPr>
          <p:cNvPr id="22536" name="Picture 5" descr="Dinami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1141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95793" y="1018473"/>
            <a:ext cx="691276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bg-BG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8F8F8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</a:t>
            </a:r>
            <a:r>
              <a:rPr lang="bg-BG" sz="3600" b="1" cap="all" dirty="0">
                <a:ln w="9000" cmpd="sng">
                  <a:noFill/>
                  <a:prstDash val="solid"/>
                </a:ln>
                <a:solidFill>
                  <a:srgbClr val="F8F8F8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ДЕЙНОСТИ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3850" y="2079625"/>
            <a:ext cx="8056563" cy="48387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algn="ctr"/>
            <a:r>
              <a:rPr lang="bg-BG" sz="2400" b="1"/>
              <a:t>5. Грижа и подкрепа</a:t>
            </a:r>
          </a:p>
          <a:p>
            <a:endParaRPr lang="bg-BG" sz="2400" b="1"/>
          </a:p>
          <a:p>
            <a:endParaRPr lang="bg-BG" sz="2400" b="1"/>
          </a:p>
          <a:p>
            <a:endParaRPr lang="bg-BG" sz="2400" b="1"/>
          </a:p>
          <a:p>
            <a:endParaRPr lang="bg-BG" sz="2400" b="1"/>
          </a:p>
          <a:p>
            <a:endParaRPr lang="bg-BG" sz="2400" b="1"/>
          </a:p>
          <a:p>
            <a:endParaRPr lang="bg-BG" sz="2400" b="1"/>
          </a:p>
          <a:p>
            <a:endParaRPr lang="bg-BG" sz="2400" b="1"/>
          </a:p>
          <a:p>
            <a:endParaRPr lang="bg-BG" sz="2400" b="1"/>
          </a:p>
          <a:p>
            <a:endParaRPr lang="bg-BG" sz="2400" b="1"/>
          </a:p>
          <a:p>
            <a:endParaRPr lang="bg-BG" sz="2400" b="1"/>
          </a:p>
          <a:p>
            <a:pPr algn="ctr">
              <a:buFont typeface="Wingdings" pitchFamily="2" charset="2"/>
              <a:buNone/>
            </a:pPr>
            <a:r>
              <a:rPr lang="bg-BG" sz="2400" b="1">
                <a:solidFill>
                  <a:schemeClr val="bg1"/>
                </a:solidFill>
              </a:rPr>
              <a:t> Услуги, предназначени за младите хора и насочване към КАБКИС за изследване</a:t>
            </a:r>
          </a:p>
        </p:txBody>
      </p:sp>
      <p:sp>
        <p:nvSpPr>
          <p:cNvPr id="22539" name="TextBox 17"/>
          <p:cNvSpPr txBox="1">
            <a:spLocks noChangeArrowheads="1"/>
          </p:cNvSpPr>
          <p:nvPr/>
        </p:nvSpPr>
        <p:spPr bwMode="auto">
          <a:xfrm>
            <a:off x="468313" y="5556250"/>
            <a:ext cx="7343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r>
              <a:rPr lang="bg-BG"/>
              <a:t>: </a:t>
            </a:r>
          </a:p>
        </p:txBody>
      </p:sp>
      <p:pic>
        <p:nvPicPr>
          <p:cNvPr id="22540" name="Picture 1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2106613"/>
            <a:ext cx="441325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36838"/>
            <a:ext cx="4262438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15" descr="DSCF843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636838"/>
            <a:ext cx="3816350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492375"/>
            <a:ext cx="42322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8101013" y="2079625"/>
            <a:ext cx="812800" cy="7731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sp>
        <p:nvSpPr>
          <p:cNvPr id="4" name="Oval 3"/>
          <p:cNvSpPr/>
          <p:nvPr/>
        </p:nvSpPr>
        <p:spPr>
          <a:xfrm>
            <a:off x="8388350" y="4221163"/>
            <a:ext cx="533400" cy="5746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sp>
        <p:nvSpPr>
          <p:cNvPr id="8" name="Oval 7"/>
          <p:cNvSpPr/>
          <p:nvPr/>
        </p:nvSpPr>
        <p:spPr>
          <a:xfrm>
            <a:off x="8580438" y="1484313"/>
            <a:ext cx="333375" cy="36036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sp>
        <p:nvSpPr>
          <p:cNvPr id="9" name="Oval 8"/>
          <p:cNvSpPr/>
          <p:nvPr/>
        </p:nvSpPr>
        <p:spPr>
          <a:xfrm>
            <a:off x="8997950" y="2106613"/>
            <a:ext cx="277813" cy="295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sp>
        <p:nvSpPr>
          <p:cNvPr id="10" name="Oval 9"/>
          <p:cNvSpPr/>
          <p:nvPr/>
        </p:nvSpPr>
        <p:spPr>
          <a:xfrm>
            <a:off x="8804275" y="5368925"/>
            <a:ext cx="387350" cy="37306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sp>
        <p:nvSpPr>
          <p:cNvPr id="11" name="Oval 10"/>
          <p:cNvSpPr/>
          <p:nvPr/>
        </p:nvSpPr>
        <p:spPr>
          <a:xfrm>
            <a:off x="8913813" y="3367088"/>
            <a:ext cx="304800" cy="295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sp>
        <p:nvSpPr>
          <p:cNvPr id="13" name="Rectangle 12"/>
          <p:cNvSpPr/>
          <p:nvPr/>
        </p:nvSpPr>
        <p:spPr>
          <a:xfrm>
            <a:off x="2411413" y="0"/>
            <a:ext cx="6840537" cy="7651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pic>
        <p:nvPicPr>
          <p:cNvPr id="23561" name="Picture 5" descr="Dinami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1141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83976" y="865253"/>
            <a:ext cx="691276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bg-BG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8F8F8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</a:t>
            </a:r>
            <a:r>
              <a:rPr lang="bg-BG" sz="3600" b="1" cap="all" dirty="0">
                <a:ln w="9000" cmpd="sng">
                  <a:noFill/>
                  <a:prstDash val="solid"/>
                </a:ln>
                <a:solidFill>
                  <a:srgbClr val="F8F8F8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ДЕЙНОСТИ</a:t>
            </a:r>
          </a:p>
        </p:txBody>
      </p:sp>
      <p:sp>
        <p:nvSpPr>
          <p:cNvPr id="23563" name="TextBox 16"/>
          <p:cNvSpPr txBox="1">
            <a:spLocks noChangeArrowheads="1"/>
          </p:cNvSpPr>
          <p:nvPr/>
        </p:nvSpPr>
        <p:spPr bwMode="auto">
          <a:xfrm>
            <a:off x="293688" y="1514475"/>
            <a:ext cx="8056562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r>
              <a:rPr lang="bg-BG" sz="2400" b="1"/>
              <a:t>5. Дейности, изпълнявани от младежки клуб</a:t>
            </a:r>
          </a:p>
          <a:p>
            <a:r>
              <a:rPr lang="bg-BG" sz="2000" b="1"/>
              <a:t>„Д.О.М.И.Н.О“</a:t>
            </a:r>
          </a:p>
          <a:p>
            <a:endParaRPr lang="bg-BG" sz="2000" b="1"/>
          </a:p>
          <a:p>
            <a:endParaRPr lang="bg-BG" sz="2000" b="1"/>
          </a:p>
          <a:p>
            <a:endParaRPr lang="bg-BG" sz="2000" b="1"/>
          </a:p>
          <a:p>
            <a:endParaRPr lang="bg-BG" sz="2000" b="1"/>
          </a:p>
          <a:p>
            <a:endParaRPr lang="bg-BG" sz="2000" b="1"/>
          </a:p>
          <a:p>
            <a:endParaRPr lang="bg-BG" sz="2000" b="1"/>
          </a:p>
          <a:p>
            <a:endParaRPr lang="bg-BG" sz="2000" b="1"/>
          </a:p>
          <a:p>
            <a:endParaRPr lang="bg-BG" sz="2000" b="1"/>
          </a:p>
          <a:p>
            <a:endParaRPr lang="bg-BG" sz="2000" b="1"/>
          </a:p>
          <a:p>
            <a:endParaRPr lang="bg-BG" sz="2000" b="1"/>
          </a:p>
          <a:p>
            <a:endParaRPr lang="bg-BG" sz="2000" b="1"/>
          </a:p>
          <a:p>
            <a:endParaRPr lang="bg-BG" sz="2000" b="1"/>
          </a:p>
          <a:p>
            <a:endParaRPr lang="bg-BG" sz="2000" b="1"/>
          </a:p>
          <a:p>
            <a:pPr algn="ctr"/>
            <a:r>
              <a:rPr lang="bg-BG" sz="2000" b="1">
                <a:solidFill>
                  <a:schemeClr val="bg1"/>
                </a:solidFill>
              </a:rPr>
              <a:t>Участие в обучения на местно, национално и международно ниво за подготовка на обучители на връстници.</a:t>
            </a:r>
          </a:p>
        </p:txBody>
      </p:sp>
      <p:sp>
        <p:nvSpPr>
          <p:cNvPr id="23564" name="TextBox 17"/>
          <p:cNvSpPr txBox="1">
            <a:spLocks noChangeArrowheads="1"/>
          </p:cNvSpPr>
          <p:nvPr/>
        </p:nvSpPr>
        <p:spPr bwMode="auto">
          <a:xfrm>
            <a:off x="468313" y="5556250"/>
            <a:ext cx="7343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r>
              <a:rPr lang="bg-BG"/>
              <a:t>: </a:t>
            </a:r>
          </a:p>
        </p:txBody>
      </p:sp>
      <p:pic>
        <p:nvPicPr>
          <p:cNvPr id="23565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492375"/>
            <a:ext cx="4498975" cy="349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Picture 1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2106613"/>
            <a:ext cx="441325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8101013" y="2079625"/>
            <a:ext cx="812800" cy="7731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sp>
        <p:nvSpPr>
          <p:cNvPr id="4" name="Oval 3"/>
          <p:cNvSpPr/>
          <p:nvPr/>
        </p:nvSpPr>
        <p:spPr>
          <a:xfrm>
            <a:off x="8380413" y="4221163"/>
            <a:ext cx="533400" cy="5746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sp>
        <p:nvSpPr>
          <p:cNvPr id="8" name="Oval 7"/>
          <p:cNvSpPr/>
          <p:nvPr/>
        </p:nvSpPr>
        <p:spPr>
          <a:xfrm>
            <a:off x="8580438" y="1484313"/>
            <a:ext cx="333375" cy="36036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sp>
        <p:nvSpPr>
          <p:cNvPr id="9" name="Oval 8"/>
          <p:cNvSpPr/>
          <p:nvPr/>
        </p:nvSpPr>
        <p:spPr>
          <a:xfrm>
            <a:off x="8997950" y="2106613"/>
            <a:ext cx="277813" cy="295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sp>
        <p:nvSpPr>
          <p:cNvPr id="10" name="Oval 9"/>
          <p:cNvSpPr/>
          <p:nvPr/>
        </p:nvSpPr>
        <p:spPr>
          <a:xfrm>
            <a:off x="8804275" y="5368925"/>
            <a:ext cx="387350" cy="37306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sp>
        <p:nvSpPr>
          <p:cNvPr id="11" name="Oval 10"/>
          <p:cNvSpPr/>
          <p:nvPr/>
        </p:nvSpPr>
        <p:spPr>
          <a:xfrm>
            <a:off x="8913813" y="3367088"/>
            <a:ext cx="304800" cy="295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sp>
        <p:nvSpPr>
          <p:cNvPr id="13" name="Rectangle 12"/>
          <p:cNvSpPr/>
          <p:nvPr/>
        </p:nvSpPr>
        <p:spPr>
          <a:xfrm>
            <a:off x="2411413" y="0"/>
            <a:ext cx="6840537" cy="7651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pic>
        <p:nvPicPr>
          <p:cNvPr id="24585" name="Picture 5" descr="Dinami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1141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83976" y="865253"/>
            <a:ext cx="691276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bg-BG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8F8F8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</a:t>
            </a:r>
            <a:r>
              <a:rPr lang="bg-BG" sz="3600" b="1" cap="all" dirty="0">
                <a:ln w="9000" cmpd="sng">
                  <a:noFill/>
                  <a:prstDash val="solid"/>
                </a:ln>
                <a:solidFill>
                  <a:srgbClr val="F8F8F8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ДЕЙНОСТИ</a:t>
            </a:r>
          </a:p>
        </p:txBody>
      </p:sp>
      <p:sp>
        <p:nvSpPr>
          <p:cNvPr id="24587" name="TextBox 16"/>
          <p:cNvSpPr txBox="1">
            <a:spLocks noChangeArrowheads="1"/>
          </p:cNvSpPr>
          <p:nvPr/>
        </p:nvSpPr>
        <p:spPr bwMode="auto">
          <a:xfrm>
            <a:off x="293688" y="1514475"/>
            <a:ext cx="8056562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algn="ctr"/>
            <a:r>
              <a:rPr lang="bg-BG" sz="2400" b="1"/>
              <a:t>5. Дейности, изпълнявани от младежки клуб</a:t>
            </a:r>
          </a:p>
          <a:p>
            <a:pPr algn="ctr"/>
            <a:r>
              <a:rPr lang="bg-BG" sz="2000" b="1"/>
              <a:t>„Д.О.М.И.Н.О“</a:t>
            </a:r>
          </a:p>
          <a:p>
            <a:endParaRPr lang="bg-BG" sz="2000" b="1"/>
          </a:p>
          <a:p>
            <a:endParaRPr lang="bg-BG" sz="2000" b="1"/>
          </a:p>
          <a:p>
            <a:endParaRPr lang="bg-BG" sz="2000" b="1"/>
          </a:p>
          <a:p>
            <a:endParaRPr lang="bg-BG" sz="2000" b="1"/>
          </a:p>
          <a:p>
            <a:endParaRPr lang="bg-BG" sz="2000" b="1"/>
          </a:p>
          <a:p>
            <a:endParaRPr lang="bg-BG" sz="2000" b="1"/>
          </a:p>
          <a:p>
            <a:endParaRPr lang="bg-BG" sz="2000" b="1"/>
          </a:p>
          <a:p>
            <a:endParaRPr lang="bg-BG" sz="2000" b="1"/>
          </a:p>
          <a:p>
            <a:endParaRPr lang="bg-BG" sz="2000" b="1"/>
          </a:p>
          <a:p>
            <a:endParaRPr lang="bg-BG" sz="2000" b="1"/>
          </a:p>
          <a:p>
            <a:endParaRPr lang="bg-BG" sz="2000" b="1"/>
          </a:p>
          <a:p>
            <a:endParaRPr lang="bg-BG" sz="2000" b="1"/>
          </a:p>
          <a:p>
            <a:endParaRPr lang="bg-BG" sz="2000" b="1"/>
          </a:p>
          <a:p>
            <a:pPr algn="ctr"/>
            <a:r>
              <a:rPr lang="bg-BG" sz="2400" b="1">
                <a:solidFill>
                  <a:schemeClr val="bg1"/>
                </a:solidFill>
              </a:rPr>
              <a:t>Работа на открити и закрити терени</a:t>
            </a:r>
          </a:p>
        </p:txBody>
      </p:sp>
      <p:sp>
        <p:nvSpPr>
          <p:cNvPr id="24588" name="TextBox 17"/>
          <p:cNvSpPr txBox="1">
            <a:spLocks noChangeArrowheads="1"/>
          </p:cNvSpPr>
          <p:nvPr/>
        </p:nvSpPr>
        <p:spPr bwMode="auto">
          <a:xfrm>
            <a:off x="468313" y="5556250"/>
            <a:ext cx="7343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r>
              <a:rPr lang="bg-BG"/>
              <a:t>: </a:t>
            </a:r>
          </a:p>
        </p:txBody>
      </p:sp>
      <p:pic>
        <p:nvPicPr>
          <p:cNvPr id="24589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492375"/>
            <a:ext cx="4500562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1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2106613"/>
            <a:ext cx="441325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2" name="Picture 16" descr="DSC0133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92375"/>
            <a:ext cx="4327525" cy="367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08275"/>
            <a:ext cx="457200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8101013" y="2079625"/>
            <a:ext cx="812800" cy="7731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sp>
        <p:nvSpPr>
          <p:cNvPr id="4" name="Oval 3"/>
          <p:cNvSpPr/>
          <p:nvPr/>
        </p:nvSpPr>
        <p:spPr>
          <a:xfrm>
            <a:off x="8380413" y="4221163"/>
            <a:ext cx="533400" cy="5746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sp>
        <p:nvSpPr>
          <p:cNvPr id="8" name="Oval 7"/>
          <p:cNvSpPr/>
          <p:nvPr/>
        </p:nvSpPr>
        <p:spPr>
          <a:xfrm>
            <a:off x="8580438" y="1484313"/>
            <a:ext cx="333375" cy="36036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sp>
        <p:nvSpPr>
          <p:cNvPr id="9" name="Oval 8"/>
          <p:cNvSpPr/>
          <p:nvPr/>
        </p:nvSpPr>
        <p:spPr>
          <a:xfrm>
            <a:off x="8997950" y="2106613"/>
            <a:ext cx="277813" cy="295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sp>
        <p:nvSpPr>
          <p:cNvPr id="10" name="Oval 9"/>
          <p:cNvSpPr/>
          <p:nvPr/>
        </p:nvSpPr>
        <p:spPr>
          <a:xfrm>
            <a:off x="8804275" y="5368925"/>
            <a:ext cx="387350" cy="37306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sp>
        <p:nvSpPr>
          <p:cNvPr id="11" name="Oval 10"/>
          <p:cNvSpPr/>
          <p:nvPr/>
        </p:nvSpPr>
        <p:spPr>
          <a:xfrm>
            <a:off x="8913813" y="3367088"/>
            <a:ext cx="304800" cy="295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sp>
        <p:nvSpPr>
          <p:cNvPr id="13" name="Rectangle 12"/>
          <p:cNvSpPr/>
          <p:nvPr/>
        </p:nvSpPr>
        <p:spPr>
          <a:xfrm>
            <a:off x="2411413" y="0"/>
            <a:ext cx="6840537" cy="7651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pic>
        <p:nvPicPr>
          <p:cNvPr id="25609" name="Picture 5" descr="Dinami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1141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83976" y="865253"/>
            <a:ext cx="691276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bg-BG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8F8F8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</a:t>
            </a:r>
            <a:r>
              <a:rPr lang="bg-BG" sz="3600" b="1" cap="all" dirty="0">
                <a:ln w="9000" cmpd="sng">
                  <a:noFill/>
                  <a:prstDash val="solid"/>
                </a:ln>
                <a:solidFill>
                  <a:srgbClr val="F8F8F8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ДЕЙНОСТИ</a:t>
            </a:r>
          </a:p>
        </p:txBody>
      </p:sp>
      <p:sp>
        <p:nvSpPr>
          <p:cNvPr id="25611" name="TextBox 16"/>
          <p:cNvSpPr txBox="1">
            <a:spLocks noChangeArrowheads="1"/>
          </p:cNvSpPr>
          <p:nvPr/>
        </p:nvSpPr>
        <p:spPr bwMode="auto">
          <a:xfrm>
            <a:off x="293688" y="1514475"/>
            <a:ext cx="8056562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r>
              <a:rPr lang="bg-BG" sz="2400" b="1"/>
              <a:t>5. Дейности, изпълнявани от младежки клуб</a:t>
            </a:r>
          </a:p>
          <a:p>
            <a:r>
              <a:rPr lang="bg-BG" sz="2000" b="1"/>
              <a:t>„Д.О.М.И.Н.О“</a:t>
            </a:r>
          </a:p>
          <a:p>
            <a:endParaRPr lang="bg-BG" sz="2000" b="1"/>
          </a:p>
          <a:p>
            <a:endParaRPr lang="bg-BG" sz="2000" b="1"/>
          </a:p>
          <a:p>
            <a:endParaRPr lang="bg-BG" sz="2000" b="1"/>
          </a:p>
          <a:p>
            <a:endParaRPr lang="bg-BG" sz="2000" b="1"/>
          </a:p>
          <a:p>
            <a:endParaRPr lang="bg-BG" sz="2000" b="1"/>
          </a:p>
          <a:p>
            <a:endParaRPr lang="bg-BG" sz="2000" b="1"/>
          </a:p>
          <a:p>
            <a:endParaRPr lang="bg-BG" sz="2000" b="1"/>
          </a:p>
          <a:p>
            <a:endParaRPr lang="bg-BG" sz="2000" b="1"/>
          </a:p>
          <a:p>
            <a:endParaRPr lang="bg-BG" sz="2000" b="1"/>
          </a:p>
          <a:p>
            <a:endParaRPr lang="bg-BG" sz="2000" b="1"/>
          </a:p>
          <a:p>
            <a:endParaRPr lang="bg-BG" sz="2400" b="1">
              <a:solidFill>
                <a:schemeClr val="bg1"/>
              </a:solidFill>
            </a:endParaRPr>
          </a:p>
          <a:p>
            <a:endParaRPr lang="bg-BG" sz="2400" b="1">
              <a:solidFill>
                <a:schemeClr val="bg1"/>
              </a:solidFill>
            </a:endParaRPr>
          </a:p>
          <a:p>
            <a:pPr algn="ctr"/>
            <a:r>
              <a:rPr lang="bg-BG" sz="2400" b="1">
                <a:solidFill>
                  <a:schemeClr val="bg1"/>
                </a:solidFill>
              </a:rPr>
              <a:t>Мотивиране за ограничаване на</a:t>
            </a:r>
          </a:p>
          <a:p>
            <a:pPr algn="ctr"/>
            <a:r>
              <a:rPr lang="bg-BG" sz="2400" b="1">
                <a:solidFill>
                  <a:schemeClr val="bg1"/>
                </a:solidFill>
              </a:rPr>
              <a:t>рисковото сексуално поведение</a:t>
            </a:r>
          </a:p>
        </p:txBody>
      </p:sp>
      <p:sp>
        <p:nvSpPr>
          <p:cNvPr id="25612" name="TextBox 17"/>
          <p:cNvSpPr txBox="1">
            <a:spLocks noChangeArrowheads="1"/>
          </p:cNvSpPr>
          <p:nvPr/>
        </p:nvSpPr>
        <p:spPr bwMode="auto">
          <a:xfrm>
            <a:off x="468313" y="5556250"/>
            <a:ext cx="7343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r>
              <a:rPr lang="bg-BG"/>
              <a:t>: </a:t>
            </a:r>
          </a:p>
        </p:txBody>
      </p:sp>
      <p:pic>
        <p:nvPicPr>
          <p:cNvPr id="25614" name="Picture 1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2106613"/>
            <a:ext cx="441325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6" name="Picture 16" descr="DSCF015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708275"/>
            <a:ext cx="4392612" cy="329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0938"/>
            <a:ext cx="35274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8101013" y="2079625"/>
            <a:ext cx="812800" cy="7731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sp>
        <p:nvSpPr>
          <p:cNvPr id="4" name="Oval 3"/>
          <p:cNvSpPr/>
          <p:nvPr/>
        </p:nvSpPr>
        <p:spPr>
          <a:xfrm>
            <a:off x="8380413" y="4221163"/>
            <a:ext cx="533400" cy="5746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sp>
        <p:nvSpPr>
          <p:cNvPr id="8" name="Oval 7"/>
          <p:cNvSpPr/>
          <p:nvPr/>
        </p:nvSpPr>
        <p:spPr>
          <a:xfrm>
            <a:off x="8580438" y="1484313"/>
            <a:ext cx="333375" cy="36036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sp>
        <p:nvSpPr>
          <p:cNvPr id="9" name="Oval 8"/>
          <p:cNvSpPr/>
          <p:nvPr/>
        </p:nvSpPr>
        <p:spPr>
          <a:xfrm>
            <a:off x="8997950" y="2106613"/>
            <a:ext cx="277813" cy="295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sp>
        <p:nvSpPr>
          <p:cNvPr id="10" name="Oval 9"/>
          <p:cNvSpPr/>
          <p:nvPr/>
        </p:nvSpPr>
        <p:spPr>
          <a:xfrm>
            <a:off x="8804275" y="5368925"/>
            <a:ext cx="387350" cy="37306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sp>
        <p:nvSpPr>
          <p:cNvPr id="11" name="Oval 10"/>
          <p:cNvSpPr/>
          <p:nvPr/>
        </p:nvSpPr>
        <p:spPr>
          <a:xfrm>
            <a:off x="8913813" y="3367088"/>
            <a:ext cx="304800" cy="295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sp>
        <p:nvSpPr>
          <p:cNvPr id="13" name="Rectangle 12"/>
          <p:cNvSpPr/>
          <p:nvPr/>
        </p:nvSpPr>
        <p:spPr>
          <a:xfrm>
            <a:off x="2411413" y="0"/>
            <a:ext cx="6840537" cy="7651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pic>
        <p:nvPicPr>
          <p:cNvPr id="26633" name="Picture 5" descr="Dinami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1141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83976" y="865253"/>
            <a:ext cx="691276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bg-BG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8F8F8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</a:t>
            </a:r>
            <a:r>
              <a:rPr lang="bg-BG" sz="3600" b="1" cap="all" dirty="0">
                <a:ln w="9000" cmpd="sng">
                  <a:noFill/>
                  <a:prstDash val="solid"/>
                </a:ln>
                <a:solidFill>
                  <a:srgbClr val="F8F8F8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ДЕЙНОСТИ</a:t>
            </a:r>
          </a:p>
        </p:txBody>
      </p:sp>
      <p:sp>
        <p:nvSpPr>
          <p:cNvPr id="26635" name="TextBox 16"/>
          <p:cNvSpPr txBox="1">
            <a:spLocks noChangeArrowheads="1"/>
          </p:cNvSpPr>
          <p:nvPr/>
        </p:nvSpPr>
        <p:spPr bwMode="auto">
          <a:xfrm>
            <a:off x="323850" y="1628775"/>
            <a:ext cx="8056563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r>
              <a:rPr lang="bg-BG" sz="2400" b="1"/>
              <a:t>5. Дейности, изпълнявани от младежки клуб</a:t>
            </a:r>
          </a:p>
          <a:p>
            <a:r>
              <a:rPr lang="bg-BG" sz="2000" b="1"/>
              <a:t>„Д.О.М.И.Н.О“</a:t>
            </a:r>
          </a:p>
          <a:p>
            <a:endParaRPr lang="bg-BG" sz="2000" b="1"/>
          </a:p>
          <a:p>
            <a:endParaRPr lang="bg-BG" sz="2000" b="1"/>
          </a:p>
          <a:p>
            <a:endParaRPr lang="bg-BG" sz="2000" b="1"/>
          </a:p>
          <a:p>
            <a:endParaRPr lang="bg-BG" sz="2000" b="1"/>
          </a:p>
          <a:p>
            <a:endParaRPr lang="bg-BG" sz="2000" b="1"/>
          </a:p>
          <a:p>
            <a:endParaRPr lang="bg-BG" sz="2000" b="1"/>
          </a:p>
          <a:p>
            <a:endParaRPr lang="bg-BG" sz="2000" b="1"/>
          </a:p>
          <a:p>
            <a:endParaRPr lang="bg-BG" sz="2000" b="1"/>
          </a:p>
          <a:p>
            <a:endParaRPr lang="bg-BG" sz="2000" b="1"/>
          </a:p>
          <a:p>
            <a:endParaRPr lang="bg-BG" sz="2000" b="1"/>
          </a:p>
          <a:p>
            <a:endParaRPr lang="bg-BG" sz="2000" b="1"/>
          </a:p>
          <a:p>
            <a:endParaRPr lang="bg-BG" sz="2000" b="1"/>
          </a:p>
          <a:p>
            <a:pPr algn="ctr"/>
            <a:r>
              <a:rPr lang="bg-BG" sz="2400" b="1">
                <a:solidFill>
                  <a:schemeClr val="bg1"/>
                </a:solidFill>
              </a:rPr>
              <a:t>Създаване на приемственост и поддържане на младежки клуб</a:t>
            </a:r>
          </a:p>
        </p:txBody>
      </p:sp>
      <p:sp>
        <p:nvSpPr>
          <p:cNvPr id="26636" name="TextBox 17"/>
          <p:cNvSpPr txBox="1">
            <a:spLocks noChangeArrowheads="1"/>
          </p:cNvSpPr>
          <p:nvPr/>
        </p:nvSpPr>
        <p:spPr bwMode="auto">
          <a:xfrm>
            <a:off x="468313" y="5556250"/>
            <a:ext cx="7343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r>
              <a:rPr lang="bg-BG"/>
              <a:t>: </a:t>
            </a:r>
          </a:p>
        </p:txBody>
      </p:sp>
      <p:pic>
        <p:nvPicPr>
          <p:cNvPr id="26637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420938"/>
            <a:ext cx="46894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4716463" y="2420938"/>
            <a:ext cx="963612" cy="36004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bg-BG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26639" name="Picture 1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2106613"/>
            <a:ext cx="441325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8101013" y="2079625"/>
            <a:ext cx="812800" cy="7731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sp>
        <p:nvSpPr>
          <p:cNvPr id="4" name="Oval 3"/>
          <p:cNvSpPr/>
          <p:nvPr/>
        </p:nvSpPr>
        <p:spPr>
          <a:xfrm>
            <a:off x="8380413" y="4221163"/>
            <a:ext cx="533400" cy="5746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sp>
        <p:nvSpPr>
          <p:cNvPr id="8" name="Oval 7"/>
          <p:cNvSpPr/>
          <p:nvPr/>
        </p:nvSpPr>
        <p:spPr>
          <a:xfrm>
            <a:off x="8580438" y="1484313"/>
            <a:ext cx="333375" cy="36036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sp>
        <p:nvSpPr>
          <p:cNvPr id="9" name="Oval 8"/>
          <p:cNvSpPr/>
          <p:nvPr/>
        </p:nvSpPr>
        <p:spPr>
          <a:xfrm>
            <a:off x="8997950" y="2106613"/>
            <a:ext cx="277813" cy="295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sp>
        <p:nvSpPr>
          <p:cNvPr id="10" name="Oval 9"/>
          <p:cNvSpPr/>
          <p:nvPr/>
        </p:nvSpPr>
        <p:spPr>
          <a:xfrm>
            <a:off x="8804275" y="5368925"/>
            <a:ext cx="387350" cy="37306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sp>
        <p:nvSpPr>
          <p:cNvPr id="11" name="Oval 10"/>
          <p:cNvSpPr/>
          <p:nvPr/>
        </p:nvSpPr>
        <p:spPr>
          <a:xfrm>
            <a:off x="8913813" y="3367088"/>
            <a:ext cx="304800" cy="295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sp>
        <p:nvSpPr>
          <p:cNvPr id="13" name="Rectangle 12"/>
          <p:cNvSpPr/>
          <p:nvPr/>
        </p:nvSpPr>
        <p:spPr>
          <a:xfrm>
            <a:off x="2411413" y="0"/>
            <a:ext cx="6840537" cy="7651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pic>
        <p:nvPicPr>
          <p:cNvPr id="27656" name="Picture 5" descr="Dinami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1141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83976" y="865253"/>
            <a:ext cx="691276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bg-BG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8F8F8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</a:t>
            </a:r>
            <a:r>
              <a:rPr lang="bg-BG" sz="3600" b="1" cap="all" dirty="0">
                <a:ln w="9000" cmpd="sng">
                  <a:noFill/>
                  <a:prstDash val="solid"/>
                </a:ln>
                <a:solidFill>
                  <a:srgbClr val="F8F8F8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ЕКИП</a:t>
            </a:r>
          </a:p>
          <a:p>
            <a:pPr algn="ctr">
              <a:defRPr/>
            </a:pPr>
            <a:endParaRPr lang="bg-BG" sz="3600" b="1" cap="all" dirty="0">
              <a:ln w="9000" cmpd="sng">
                <a:noFill/>
                <a:prstDash val="solid"/>
              </a:ln>
              <a:solidFill>
                <a:srgbClr val="F8F8F8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0825" y="1412875"/>
            <a:ext cx="8129588" cy="4647426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bg-BG" sz="2800" b="1" dirty="0"/>
              <a:t>25 </a:t>
            </a:r>
            <a:r>
              <a:rPr lang="bg-BG" sz="2800" b="1" dirty="0" smtClean="0"/>
              <a:t>доброволци</a:t>
            </a:r>
          </a:p>
          <a:p>
            <a:pPr>
              <a:buFont typeface="Wingdings" pitchFamily="2" charset="2"/>
              <a:buChar char="§"/>
            </a:pPr>
            <a:endParaRPr lang="bg-BG" sz="2800" b="1" dirty="0"/>
          </a:p>
          <a:p>
            <a:pPr>
              <a:buFont typeface="Wingdings" pitchFamily="2" charset="2"/>
              <a:buChar char="§"/>
            </a:pPr>
            <a:endParaRPr lang="bg-BG" sz="2800" b="1" dirty="0"/>
          </a:p>
          <a:p>
            <a:pPr>
              <a:buFont typeface="Wingdings" pitchFamily="2" charset="2"/>
              <a:buChar char="§"/>
            </a:pPr>
            <a:endParaRPr lang="bg-BG" sz="2800" b="1" dirty="0"/>
          </a:p>
          <a:p>
            <a:pPr>
              <a:buFont typeface="Wingdings" pitchFamily="2" charset="2"/>
              <a:buChar char="§"/>
            </a:pPr>
            <a:endParaRPr lang="bg-BG" sz="2800" b="1" dirty="0"/>
          </a:p>
          <a:p>
            <a:pPr>
              <a:buFont typeface="Wingdings" pitchFamily="2" charset="2"/>
              <a:buChar char="§"/>
            </a:pPr>
            <a:endParaRPr lang="bg-BG" sz="2800" b="1" dirty="0"/>
          </a:p>
          <a:p>
            <a:pPr>
              <a:buFont typeface="Wingdings" pitchFamily="2" charset="2"/>
              <a:buChar char="§"/>
            </a:pPr>
            <a:endParaRPr lang="bg-BG" sz="2800" b="1" dirty="0"/>
          </a:p>
          <a:p>
            <a:pPr>
              <a:buFont typeface="Wingdings" pitchFamily="2" charset="2"/>
              <a:buNone/>
            </a:pPr>
            <a:endParaRPr lang="bg-BG" sz="2800" b="1" dirty="0"/>
          </a:p>
          <a:p>
            <a:pPr>
              <a:buFont typeface="Wingdings" pitchFamily="2" charset="2"/>
              <a:buChar char="§"/>
            </a:pPr>
            <a:endParaRPr lang="bg-BG" sz="2400" b="1" dirty="0"/>
          </a:p>
          <a:p>
            <a:pPr>
              <a:buFont typeface="Arial" pitchFamily="34" charset="0"/>
              <a:buChar char="•"/>
            </a:pPr>
            <a:r>
              <a:rPr lang="bg-BG" sz="2400" dirty="0">
                <a:solidFill>
                  <a:schemeClr val="bg1"/>
                </a:solidFill>
              </a:rPr>
              <a:t>Координатор </a:t>
            </a:r>
            <a:endParaRPr lang="bg-BG" sz="2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bg-BG" sz="2400" dirty="0" smtClean="0">
                <a:solidFill>
                  <a:schemeClr val="bg1"/>
                </a:solidFill>
              </a:rPr>
              <a:t>Ръководител </a:t>
            </a:r>
            <a:r>
              <a:rPr lang="bg-BG" sz="2400" dirty="0">
                <a:solidFill>
                  <a:schemeClr val="bg1"/>
                </a:solidFill>
              </a:rPr>
              <a:t>младежки клуб</a:t>
            </a:r>
            <a:r>
              <a:rPr lang="bg-BG" sz="2400" dirty="0"/>
              <a:t> </a:t>
            </a:r>
          </a:p>
        </p:txBody>
      </p:sp>
      <p:pic>
        <p:nvPicPr>
          <p:cNvPr id="27659" name="Picture 1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2106613"/>
            <a:ext cx="441325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13" descr="loz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359892"/>
            <a:ext cx="3933825" cy="263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62" name="Picture 14" descr="282663_10150258304384204_2131723_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154" y="2380529"/>
            <a:ext cx="3960813" cy="259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5" descr="Dinamika"/>
          <p:cNvPicPr>
            <a:picLocks noGrp="1" noChangeAspect="1" noChangeArrowheads="1"/>
          </p:cNvPicPr>
          <p:nvPr>
            <p:ph type="ctr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11413" cy="765175"/>
          </a:xfrm>
        </p:spPr>
      </p:pic>
      <p:sp>
        <p:nvSpPr>
          <p:cNvPr id="28674" name="Subtitle 2"/>
          <p:cNvSpPr>
            <a:spLocks noGrp="1"/>
          </p:cNvSpPr>
          <p:nvPr>
            <p:ph type="subTitle" idx="1"/>
          </p:nvPr>
        </p:nvSpPr>
        <p:spPr>
          <a:xfrm>
            <a:off x="1692275" y="549275"/>
            <a:ext cx="6480175" cy="5183981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endParaRPr lang="en-US" sz="1200" b="0" dirty="0" smtClean="0">
              <a:solidFill>
                <a:schemeClr val="tx1"/>
              </a:solidFill>
            </a:endParaRPr>
          </a:p>
          <a:p>
            <a:pPr algn="ctr" eaLnBrk="1" hangingPunct="1">
              <a:lnSpc>
                <a:spcPct val="80000"/>
              </a:lnSpc>
            </a:pPr>
            <a:endParaRPr lang="en-US" sz="1200" b="0" dirty="0" smtClean="0">
              <a:solidFill>
                <a:schemeClr val="tx1"/>
              </a:solidFill>
            </a:endParaRPr>
          </a:p>
          <a:p>
            <a:pPr algn="r"/>
            <a:endParaRPr lang="en-US" sz="2400" i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r"/>
            <a:endParaRPr lang="en-US" sz="2400" i="1" dirty="0">
              <a:solidFill>
                <a:schemeClr val="tx1"/>
              </a:solidFill>
              <a:latin typeface="Times New Roman" pitchFamily="18" charset="0"/>
            </a:endParaRPr>
          </a:p>
          <a:p>
            <a:pPr algn="r"/>
            <a:endParaRPr lang="en-US" sz="2400" i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r"/>
            <a:endParaRPr lang="en-US" sz="2400" i="1" dirty="0">
              <a:solidFill>
                <a:schemeClr val="tx1"/>
              </a:solidFill>
              <a:latin typeface="Times New Roman" pitchFamily="18" charset="0"/>
            </a:endParaRPr>
          </a:p>
          <a:p>
            <a:pPr algn="r"/>
            <a:r>
              <a:rPr lang="bg-BG" sz="2400" i="1" dirty="0" smtClean="0">
                <a:solidFill>
                  <a:schemeClr val="tx1"/>
                </a:solidFill>
                <a:latin typeface="Times New Roman" pitchFamily="18" charset="0"/>
              </a:rPr>
              <a:t>СДРУЖЕНИЕ „ЦЕНТЪР ДИНАМИКА”</a:t>
            </a:r>
          </a:p>
          <a:p>
            <a:pPr algn="r"/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</a:rPr>
              <a:t>				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7012 </a:t>
            </a:r>
            <a:r>
              <a:rPr lang="bg-BG" sz="2400" dirty="0" smtClean="0">
                <a:solidFill>
                  <a:schemeClr val="bg1"/>
                </a:solidFill>
                <a:latin typeface="Times New Roman" pitchFamily="18" charset="0"/>
              </a:rPr>
              <a:t>гр.Русе 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r"/>
            <a:r>
              <a:rPr lang="bg-BG" sz="2400" dirty="0" smtClean="0">
                <a:solidFill>
                  <a:schemeClr val="bg1"/>
                </a:solidFill>
                <a:latin typeface="Times New Roman" pitchFamily="18" charset="0"/>
              </a:rPr>
              <a:t>ул. „Панайот Хитов” №9, ет.І,</a:t>
            </a:r>
          </a:p>
          <a:p>
            <a:pPr algn="r"/>
            <a:r>
              <a:rPr lang="bg-BG" sz="2400" dirty="0" smtClean="0">
                <a:solidFill>
                  <a:schemeClr val="bg1"/>
                </a:solidFill>
                <a:latin typeface="Times New Roman" pitchFamily="18" charset="0"/>
              </a:rPr>
              <a:t>тел/факс: 082/82 67 70</a:t>
            </a:r>
            <a:r>
              <a:rPr lang="bg-BG" sz="2400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</a:p>
          <a:p>
            <a:pPr algn="r"/>
            <a:r>
              <a:rPr lang="bg-BG" sz="2400" dirty="0" smtClean="0">
                <a:solidFill>
                  <a:srgbClr val="BF0D09"/>
                </a:solidFill>
                <a:latin typeface="Times New Roman" pitchFamily="18" charset="0"/>
              </a:rPr>
              <a:t>е-</a:t>
            </a:r>
            <a:r>
              <a:rPr lang="en-US" sz="2400" dirty="0" smtClean="0">
                <a:solidFill>
                  <a:srgbClr val="BF0D09"/>
                </a:solidFill>
                <a:latin typeface="Times New Roman" pitchFamily="18" charset="0"/>
              </a:rPr>
              <a:t>mail</a:t>
            </a:r>
            <a:r>
              <a:rPr lang="bg-BG" sz="2400" dirty="0" smtClean="0">
                <a:solidFill>
                  <a:srgbClr val="BF0D09"/>
                </a:solidFill>
                <a:latin typeface="Times New Roman" pitchFamily="18" charset="0"/>
              </a:rPr>
              <a:t>: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info@dinamika-ruse.bg</a:t>
            </a:r>
          </a:p>
          <a:p>
            <a:pPr algn="r"/>
            <a:r>
              <a:rPr lang="en-US" sz="2400" dirty="0" smtClean="0">
                <a:solidFill>
                  <a:srgbClr val="BF0D09"/>
                </a:solidFill>
                <a:latin typeface="Times New Roman" pitchFamily="18" charset="0"/>
              </a:rPr>
              <a:t>web: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</a:rPr>
              <a:t>dinamika-ruse.bg</a:t>
            </a:r>
            <a:endParaRPr lang="bg-BG" sz="24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</a:pPr>
            <a:endParaRPr lang="bg-BG" sz="3200" dirty="0" smtClean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11413" y="0"/>
            <a:ext cx="6840537" cy="7651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pic>
        <p:nvPicPr>
          <p:cNvPr id="28677" name="Picture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3" y="3500438"/>
            <a:ext cx="671512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5" descr="Dinamika"/>
          <p:cNvPicPr>
            <a:picLocks noGrp="1" noChangeAspect="1" noChangeArrowheads="1"/>
          </p:cNvPicPr>
          <p:nvPr>
            <p:ph type="ctr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11413" cy="765175"/>
          </a:xfrm>
        </p:spPr>
      </p:pic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2195513" y="333375"/>
            <a:ext cx="6553200" cy="40989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endParaRPr lang="en-US" sz="1200" b="0" smtClean="0">
              <a:solidFill>
                <a:schemeClr val="tx1"/>
              </a:solidFill>
            </a:endParaRPr>
          </a:p>
          <a:p>
            <a:pPr algn="ctr" eaLnBrk="1" hangingPunct="1">
              <a:lnSpc>
                <a:spcPct val="80000"/>
              </a:lnSpc>
            </a:pPr>
            <a:endParaRPr lang="en-US" sz="1200" b="0" smtClean="0">
              <a:solidFill>
                <a:schemeClr val="tx1"/>
              </a:solidFill>
            </a:endParaRPr>
          </a:p>
          <a:p>
            <a:pPr algn="ctr" eaLnBrk="1" hangingPunct="1">
              <a:lnSpc>
                <a:spcPct val="80000"/>
              </a:lnSpc>
            </a:pPr>
            <a:endParaRPr lang="bg-BG" sz="3200" smtClean="0">
              <a:solidFill>
                <a:schemeClr val="tx1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bg-BG" sz="3200" smtClean="0">
                <a:solidFill>
                  <a:schemeClr val="tx1"/>
                </a:solidFill>
                <a:latin typeface="Times New Roman" pitchFamily="18" charset="0"/>
              </a:rPr>
              <a:t>КОМПОНЕНТ </a:t>
            </a:r>
            <a:r>
              <a:rPr lang="en-US" sz="3200" smtClean="0">
                <a:solidFill>
                  <a:schemeClr val="tx1"/>
                </a:solidFill>
                <a:latin typeface="Times New Roman" pitchFamily="18" charset="0"/>
              </a:rPr>
              <a:t>#</a:t>
            </a:r>
            <a:r>
              <a:rPr lang="bg-BG" sz="3200" smtClean="0">
                <a:solidFill>
                  <a:schemeClr val="tx1"/>
                </a:solidFill>
                <a:latin typeface="Times New Roman" pitchFamily="18" charset="0"/>
              </a:rPr>
              <a:t>7</a:t>
            </a:r>
          </a:p>
          <a:p>
            <a:pPr algn="ctr" eaLnBrk="1" hangingPunct="1">
              <a:lnSpc>
                <a:spcPct val="80000"/>
              </a:lnSpc>
            </a:pPr>
            <a:endParaRPr lang="bg-BG" sz="320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bg-BG" sz="3200" smtClean="0">
                <a:solidFill>
                  <a:schemeClr val="tx1"/>
                </a:solidFill>
                <a:latin typeface="Times New Roman" pitchFamily="18" charset="0"/>
              </a:rPr>
              <a:t>„Намаляване на уязвимостта </a:t>
            </a:r>
          </a:p>
          <a:p>
            <a:pPr algn="ctr" eaLnBrk="1" hangingPunct="1">
              <a:lnSpc>
                <a:spcPct val="80000"/>
              </a:lnSpc>
            </a:pPr>
            <a:r>
              <a:rPr lang="bg-BG" sz="3200" smtClean="0">
                <a:solidFill>
                  <a:schemeClr val="tx1"/>
                </a:solidFill>
                <a:latin typeface="Times New Roman" pitchFamily="18" charset="0"/>
              </a:rPr>
              <a:t>към ХИВ на младите хора в най-голям риск (15-24г.) чрез увеличаване обхвата на услугите и програмите, насочени към младите хора“</a:t>
            </a:r>
          </a:p>
          <a:p>
            <a:pPr algn="ctr" eaLnBrk="1" hangingPunct="1">
              <a:lnSpc>
                <a:spcPct val="80000"/>
              </a:lnSpc>
            </a:pPr>
            <a:endParaRPr lang="bg-BG" sz="3200" smtClean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11413" y="0"/>
            <a:ext cx="6840537" cy="7651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pic>
        <p:nvPicPr>
          <p:cNvPr id="14340" name="Picture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3" y="3500438"/>
            <a:ext cx="671512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5" descr="Dinamika"/>
          <p:cNvPicPr>
            <a:picLocks noGrp="1" noChangeAspect="1" noChangeArrowheads="1"/>
          </p:cNvPicPr>
          <p:nvPr>
            <p:ph type="ctr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11413" cy="765175"/>
          </a:xfrm>
        </p:spPr>
      </p:pic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2195513" y="333375"/>
            <a:ext cx="6553200" cy="40989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endParaRPr lang="en-US" sz="1200" b="0" smtClean="0">
              <a:solidFill>
                <a:schemeClr val="tx1"/>
              </a:solidFill>
            </a:endParaRPr>
          </a:p>
          <a:p>
            <a:pPr algn="ctr" eaLnBrk="1" hangingPunct="1">
              <a:lnSpc>
                <a:spcPct val="80000"/>
              </a:lnSpc>
            </a:pPr>
            <a:endParaRPr lang="en-US" sz="1200" b="0" smtClean="0">
              <a:solidFill>
                <a:schemeClr val="tx1"/>
              </a:solidFill>
            </a:endParaRPr>
          </a:p>
          <a:p>
            <a:pPr algn="ctr" eaLnBrk="1" hangingPunct="1">
              <a:lnSpc>
                <a:spcPct val="80000"/>
              </a:lnSpc>
            </a:pPr>
            <a:endParaRPr lang="bg-BG" sz="3200" smtClean="0">
              <a:solidFill>
                <a:schemeClr val="tx1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bg-BG" sz="3200" smtClean="0">
                <a:solidFill>
                  <a:schemeClr val="tx1"/>
                </a:solidFill>
                <a:latin typeface="Times New Roman" pitchFamily="18" charset="0"/>
              </a:rPr>
              <a:t>Изпълнява се от:</a:t>
            </a:r>
          </a:p>
          <a:p>
            <a:pPr algn="ctr" eaLnBrk="1" hangingPunct="1">
              <a:lnSpc>
                <a:spcPct val="80000"/>
              </a:lnSpc>
            </a:pPr>
            <a:r>
              <a:rPr lang="bg-BG" sz="320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  <a:p>
            <a:pPr algn="ctr" eaLnBrk="1" hangingPunct="1">
              <a:lnSpc>
                <a:spcPct val="80000"/>
              </a:lnSpc>
            </a:pPr>
            <a:r>
              <a:rPr lang="bg-BG" sz="3200" smtClean="0">
                <a:solidFill>
                  <a:srgbClr val="CC0000"/>
                </a:solidFill>
                <a:latin typeface="Times New Roman" pitchFamily="18" charset="0"/>
              </a:rPr>
              <a:t>Сдружение „Център  Динамика“, Русе</a:t>
            </a:r>
          </a:p>
          <a:p>
            <a:pPr algn="ctr" eaLnBrk="1" hangingPunct="1">
              <a:lnSpc>
                <a:spcPct val="80000"/>
              </a:lnSpc>
            </a:pPr>
            <a:endParaRPr lang="bg-BG" sz="3200" smtClean="0">
              <a:solidFill>
                <a:srgbClr val="CC0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bg-BG" sz="3200" smtClean="0">
                <a:solidFill>
                  <a:schemeClr val="bg1"/>
                </a:solidFill>
                <a:latin typeface="Times New Roman" pitchFamily="18" charset="0"/>
              </a:rPr>
              <a:t>чрез младежки клуб</a:t>
            </a:r>
          </a:p>
          <a:p>
            <a:pPr algn="ctr" eaLnBrk="1" hangingPunct="1">
              <a:lnSpc>
                <a:spcPct val="80000"/>
              </a:lnSpc>
            </a:pPr>
            <a:r>
              <a:rPr lang="bg-BG" sz="2800" smtClean="0">
                <a:solidFill>
                  <a:schemeClr val="bg1"/>
                </a:solidFill>
                <a:latin typeface="Times New Roman" pitchFamily="18" charset="0"/>
              </a:rPr>
              <a:t>„Д.О.М.И.Н.О“</a:t>
            </a:r>
            <a:endParaRPr lang="en-US" sz="280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</a:pPr>
            <a:endParaRPr lang="bg-BG" sz="320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11413" y="0"/>
            <a:ext cx="6840537" cy="7651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pic>
        <p:nvPicPr>
          <p:cNvPr id="15364" name="Picture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3" y="3500438"/>
            <a:ext cx="671512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8101013" y="2079625"/>
            <a:ext cx="812800" cy="7731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sp>
        <p:nvSpPr>
          <p:cNvPr id="4" name="Oval 3"/>
          <p:cNvSpPr/>
          <p:nvPr/>
        </p:nvSpPr>
        <p:spPr>
          <a:xfrm>
            <a:off x="8388350" y="4221163"/>
            <a:ext cx="533400" cy="5746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sp>
        <p:nvSpPr>
          <p:cNvPr id="8" name="Oval 7"/>
          <p:cNvSpPr/>
          <p:nvPr/>
        </p:nvSpPr>
        <p:spPr>
          <a:xfrm>
            <a:off x="8580438" y="1484313"/>
            <a:ext cx="333375" cy="36036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sp>
        <p:nvSpPr>
          <p:cNvPr id="9" name="Oval 8"/>
          <p:cNvSpPr/>
          <p:nvPr/>
        </p:nvSpPr>
        <p:spPr>
          <a:xfrm>
            <a:off x="8997950" y="2106613"/>
            <a:ext cx="277813" cy="295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sp>
        <p:nvSpPr>
          <p:cNvPr id="10" name="Oval 9"/>
          <p:cNvSpPr/>
          <p:nvPr/>
        </p:nvSpPr>
        <p:spPr>
          <a:xfrm>
            <a:off x="8804275" y="5368925"/>
            <a:ext cx="387350" cy="37306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sp>
        <p:nvSpPr>
          <p:cNvPr id="11" name="Oval 10"/>
          <p:cNvSpPr/>
          <p:nvPr/>
        </p:nvSpPr>
        <p:spPr>
          <a:xfrm>
            <a:off x="8913813" y="3367088"/>
            <a:ext cx="304800" cy="295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sp>
        <p:nvSpPr>
          <p:cNvPr id="13" name="Rectangle 12"/>
          <p:cNvSpPr/>
          <p:nvPr/>
        </p:nvSpPr>
        <p:spPr>
          <a:xfrm>
            <a:off x="2411413" y="0"/>
            <a:ext cx="6840537" cy="7651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pic>
        <p:nvPicPr>
          <p:cNvPr id="16392" name="Picture 5" descr="Dinami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1141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43608" y="900009"/>
            <a:ext cx="6624736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bg-BG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8F8F8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</a:t>
            </a:r>
            <a:r>
              <a:rPr lang="bg-BG" sz="3200" b="1" cap="all" dirty="0">
                <a:ln w="9000" cmpd="sng">
                  <a:noFill/>
                  <a:prstDash val="solid"/>
                </a:ln>
                <a:solidFill>
                  <a:srgbClr val="F8F8F8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ОСНОВНА ЦЕЛ</a:t>
            </a:r>
          </a:p>
        </p:txBody>
      </p:sp>
      <p:sp>
        <p:nvSpPr>
          <p:cNvPr id="16394" name="TextBox 16"/>
          <p:cNvSpPr txBox="1">
            <a:spLocks noChangeArrowheads="1"/>
          </p:cNvSpPr>
          <p:nvPr/>
        </p:nvSpPr>
        <p:spPr bwMode="auto">
          <a:xfrm>
            <a:off x="323850" y="1665288"/>
            <a:ext cx="8056563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algn="ctr"/>
            <a:r>
              <a:rPr lang="bg-BG" sz="2800" b="1">
                <a:latin typeface="Times New Roman" pitchFamily="18" charset="0"/>
              </a:rPr>
              <a:t>Предоставяне на специфични услуги за </a:t>
            </a:r>
            <a:endParaRPr lang="en-US" sz="2800" b="1">
              <a:latin typeface="Times New Roman" pitchFamily="18" charset="0"/>
            </a:endParaRPr>
          </a:p>
          <a:p>
            <a:pPr algn="ctr"/>
            <a:r>
              <a:rPr lang="bg-BG" sz="2800" b="1">
                <a:latin typeface="Times New Roman" pitchFamily="18" charset="0"/>
              </a:rPr>
              <a:t>младите хора, включващи :</a:t>
            </a:r>
          </a:p>
          <a:p>
            <a:pPr algn="ctr"/>
            <a:endParaRPr lang="bg-BG" sz="2800" b="1"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bg-BG" sz="2800" b="1">
                <a:solidFill>
                  <a:schemeClr val="bg1"/>
                </a:solidFill>
                <a:latin typeface="Times New Roman" pitchFamily="18" charset="0"/>
              </a:rPr>
              <a:t>комуникация за промяна в поведението,</a:t>
            </a:r>
          </a:p>
          <a:p>
            <a:pPr>
              <a:buFontTx/>
              <a:buChar char="•"/>
            </a:pPr>
            <a:r>
              <a:rPr lang="bg-BG" sz="2800" b="1">
                <a:solidFill>
                  <a:schemeClr val="bg1"/>
                </a:solidFill>
                <a:latin typeface="Times New Roman" pitchFamily="18" charset="0"/>
              </a:rPr>
              <a:t>информиране за СПИ и ХИВ/СПИН,</a:t>
            </a:r>
          </a:p>
          <a:p>
            <a:pPr>
              <a:buFontTx/>
              <a:buChar char="•"/>
            </a:pPr>
            <a:r>
              <a:rPr lang="bg-BG" sz="2800" b="1">
                <a:solidFill>
                  <a:schemeClr val="bg1"/>
                </a:solidFill>
                <a:latin typeface="Times New Roman" pitchFamily="18" charset="0"/>
              </a:rPr>
              <a:t>обучение от връстници,</a:t>
            </a:r>
          </a:p>
          <a:p>
            <a:pPr>
              <a:buFontTx/>
              <a:buChar char="•"/>
            </a:pPr>
            <a:r>
              <a:rPr lang="bg-BG" sz="2800" b="1">
                <a:solidFill>
                  <a:schemeClr val="bg1"/>
                </a:solidFill>
                <a:latin typeface="Times New Roman" pitchFamily="18" charset="0"/>
              </a:rPr>
              <a:t>разработване на училищна и общинска политика</a:t>
            </a:r>
            <a:r>
              <a:rPr lang="bg-BG" sz="2800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6395" name="TextBox 17"/>
          <p:cNvSpPr txBox="1">
            <a:spLocks noChangeArrowheads="1"/>
          </p:cNvSpPr>
          <p:nvPr/>
        </p:nvSpPr>
        <p:spPr bwMode="auto">
          <a:xfrm>
            <a:off x="468313" y="5556250"/>
            <a:ext cx="7343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endParaRPr lang="bg-BG"/>
          </a:p>
        </p:txBody>
      </p:sp>
      <p:pic>
        <p:nvPicPr>
          <p:cNvPr id="16396" name="Picture 1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2106613"/>
            <a:ext cx="441325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8101013" y="2079625"/>
            <a:ext cx="812800" cy="7731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sp>
        <p:nvSpPr>
          <p:cNvPr id="4" name="Oval 3"/>
          <p:cNvSpPr/>
          <p:nvPr/>
        </p:nvSpPr>
        <p:spPr>
          <a:xfrm>
            <a:off x="8380413" y="4221163"/>
            <a:ext cx="533400" cy="5746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sp>
        <p:nvSpPr>
          <p:cNvPr id="8" name="Oval 7"/>
          <p:cNvSpPr/>
          <p:nvPr/>
        </p:nvSpPr>
        <p:spPr>
          <a:xfrm>
            <a:off x="8580438" y="1484313"/>
            <a:ext cx="333375" cy="36036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sp>
        <p:nvSpPr>
          <p:cNvPr id="9" name="Oval 8"/>
          <p:cNvSpPr/>
          <p:nvPr/>
        </p:nvSpPr>
        <p:spPr>
          <a:xfrm>
            <a:off x="8997950" y="2106613"/>
            <a:ext cx="277813" cy="295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sp>
        <p:nvSpPr>
          <p:cNvPr id="10" name="Oval 9"/>
          <p:cNvSpPr/>
          <p:nvPr/>
        </p:nvSpPr>
        <p:spPr>
          <a:xfrm>
            <a:off x="8804275" y="5368925"/>
            <a:ext cx="387350" cy="37306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sp>
        <p:nvSpPr>
          <p:cNvPr id="11" name="Oval 10"/>
          <p:cNvSpPr/>
          <p:nvPr/>
        </p:nvSpPr>
        <p:spPr>
          <a:xfrm>
            <a:off x="8913813" y="3367088"/>
            <a:ext cx="304800" cy="295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sp>
        <p:nvSpPr>
          <p:cNvPr id="13" name="Rectangle 12"/>
          <p:cNvSpPr/>
          <p:nvPr/>
        </p:nvSpPr>
        <p:spPr>
          <a:xfrm>
            <a:off x="2411413" y="0"/>
            <a:ext cx="6840537" cy="7651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pic>
        <p:nvPicPr>
          <p:cNvPr id="17416" name="Picture 5" descr="Dinami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1141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43608" y="900009"/>
            <a:ext cx="6624736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bg-BG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8F8F8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</a:t>
            </a:r>
            <a:r>
              <a:rPr lang="bg-BG" sz="3200" b="1" cap="all" dirty="0">
                <a:ln w="9000" cmpd="sng">
                  <a:noFill/>
                  <a:prstDash val="solid"/>
                </a:ln>
                <a:solidFill>
                  <a:srgbClr val="F8F8F8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БЕНЕФИЦИЕНТИ</a:t>
            </a:r>
          </a:p>
        </p:txBody>
      </p:sp>
      <p:sp>
        <p:nvSpPr>
          <p:cNvPr id="17418" name="TextBox 16"/>
          <p:cNvSpPr txBox="1">
            <a:spLocks noChangeArrowheads="1"/>
          </p:cNvSpPr>
          <p:nvPr/>
        </p:nvSpPr>
        <p:spPr bwMode="auto">
          <a:xfrm>
            <a:off x="323850" y="1665288"/>
            <a:ext cx="8056563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bg-BG" sz="2800" b="1" dirty="0">
                <a:latin typeface="Times New Roman" pitchFamily="18" charset="0"/>
              </a:rPr>
              <a:t> </a:t>
            </a:r>
            <a:endParaRPr lang="bg-BG" sz="2800" b="1" dirty="0" smtClean="0"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endParaRPr lang="bg-BG" sz="2800" b="1" dirty="0"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bg-BG" sz="2800" b="1" dirty="0" smtClean="0">
                <a:latin typeface="Times New Roman" pitchFamily="18" charset="0"/>
              </a:rPr>
              <a:t>Младите </a:t>
            </a:r>
            <a:r>
              <a:rPr lang="bg-BG" sz="2800" b="1" dirty="0">
                <a:latin typeface="Times New Roman" pitchFamily="18" charset="0"/>
              </a:rPr>
              <a:t>хора в по-голям риск от инфектиране с ХИВ, като</a:t>
            </a:r>
            <a:endParaRPr lang="en-US" sz="2800" b="1" dirty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sz="2800" b="1" dirty="0">
              <a:latin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bg-BG" sz="2800" b="1" dirty="0">
                <a:solidFill>
                  <a:schemeClr val="bg1"/>
                </a:solidFill>
                <a:latin typeface="Times New Roman" pitchFamily="18" charset="0"/>
              </a:rPr>
              <a:t>непосещаващите училище; 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bg-BG" sz="2800" b="1" dirty="0">
                <a:solidFill>
                  <a:schemeClr val="bg1"/>
                </a:solidFill>
                <a:latin typeface="Times New Roman" pitchFamily="18" charset="0"/>
              </a:rPr>
              <a:t>децата </a:t>
            </a:r>
            <a:r>
              <a:rPr lang="bg-BG" sz="2800" b="1" dirty="0" smtClean="0">
                <a:solidFill>
                  <a:schemeClr val="bg1"/>
                </a:solidFill>
                <a:latin typeface="Times New Roman" pitchFamily="18" charset="0"/>
              </a:rPr>
              <a:t>в риск</a:t>
            </a:r>
            <a:r>
              <a:rPr lang="bg-BG" sz="2800" b="1" dirty="0" smtClean="0">
                <a:solidFill>
                  <a:schemeClr val="bg1"/>
                </a:solidFill>
                <a:latin typeface="Times New Roman" pitchFamily="18" charset="0"/>
              </a:rPr>
              <a:t>;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bg-BG" sz="2800" b="1" dirty="0" smtClean="0">
                <a:solidFill>
                  <a:schemeClr val="bg1"/>
                </a:solidFill>
                <a:latin typeface="Times New Roman" pitchFamily="18" charset="0"/>
              </a:rPr>
              <a:t>изоставащите </a:t>
            </a:r>
            <a:r>
              <a:rPr lang="bg-BG" sz="2800" b="1" dirty="0">
                <a:solidFill>
                  <a:schemeClr val="bg1"/>
                </a:solidFill>
                <a:latin typeface="Times New Roman" pitchFamily="18" charset="0"/>
              </a:rPr>
              <a:t>в развитието си млади хора с рисково за здравето им поведение.</a:t>
            </a:r>
          </a:p>
        </p:txBody>
      </p:sp>
      <p:pic>
        <p:nvPicPr>
          <p:cNvPr id="17420" name="Picture 1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213" y="2073275"/>
            <a:ext cx="442912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8101013" y="2079625"/>
            <a:ext cx="812800" cy="7731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sp>
        <p:nvSpPr>
          <p:cNvPr id="4" name="Oval 3"/>
          <p:cNvSpPr/>
          <p:nvPr/>
        </p:nvSpPr>
        <p:spPr>
          <a:xfrm>
            <a:off x="8380413" y="4221163"/>
            <a:ext cx="533400" cy="5746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sp>
        <p:nvSpPr>
          <p:cNvPr id="8" name="Oval 7"/>
          <p:cNvSpPr/>
          <p:nvPr/>
        </p:nvSpPr>
        <p:spPr>
          <a:xfrm>
            <a:off x="8580438" y="1484313"/>
            <a:ext cx="333375" cy="36036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sp>
        <p:nvSpPr>
          <p:cNvPr id="9" name="Oval 8"/>
          <p:cNvSpPr/>
          <p:nvPr/>
        </p:nvSpPr>
        <p:spPr>
          <a:xfrm>
            <a:off x="8997950" y="2106613"/>
            <a:ext cx="277813" cy="295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sp>
        <p:nvSpPr>
          <p:cNvPr id="10" name="Oval 9"/>
          <p:cNvSpPr/>
          <p:nvPr/>
        </p:nvSpPr>
        <p:spPr>
          <a:xfrm>
            <a:off x="8804275" y="5368925"/>
            <a:ext cx="387350" cy="37306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sp>
        <p:nvSpPr>
          <p:cNvPr id="11" name="Oval 10"/>
          <p:cNvSpPr/>
          <p:nvPr/>
        </p:nvSpPr>
        <p:spPr>
          <a:xfrm>
            <a:off x="8913813" y="3367088"/>
            <a:ext cx="304800" cy="295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sp>
        <p:nvSpPr>
          <p:cNvPr id="13" name="Rectangle 12"/>
          <p:cNvSpPr/>
          <p:nvPr/>
        </p:nvSpPr>
        <p:spPr>
          <a:xfrm>
            <a:off x="2411413" y="0"/>
            <a:ext cx="6840537" cy="7651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pic>
        <p:nvPicPr>
          <p:cNvPr id="61449" name="Picture 5" descr="Dinami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1141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95793" y="1018473"/>
            <a:ext cx="691276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bg-BG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8F8F8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</a:t>
            </a:r>
            <a:r>
              <a:rPr lang="bg-BG" sz="3600" b="1" cap="all" dirty="0">
                <a:ln w="9000" cmpd="sng">
                  <a:noFill/>
                  <a:prstDash val="solid"/>
                </a:ln>
                <a:solidFill>
                  <a:srgbClr val="F8F8F8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ДЕЙНОСТИ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3850" y="1916113"/>
            <a:ext cx="8056563" cy="39957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 algn="ctr">
              <a:buFont typeface="Century Schoolbook" pitchFamily="18" charset="0"/>
              <a:buNone/>
            </a:pPr>
            <a:r>
              <a:rPr lang="bg-BG" sz="3200" b="1">
                <a:latin typeface="Times New Roman" pitchFamily="18" charset="0"/>
              </a:rPr>
              <a:t>М</a:t>
            </a:r>
            <a:r>
              <a:rPr lang="bg-BG" sz="3200">
                <a:latin typeface="Times New Roman" pitchFamily="18" charset="0"/>
              </a:rPr>
              <a:t>ладежки клуб </a:t>
            </a:r>
            <a:r>
              <a:rPr lang="bg-BG" sz="2800" b="1">
                <a:latin typeface="Times New Roman" pitchFamily="18" charset="0"/>
              </a:rPr>
              <a:t>„Д.О.М.И.Н.О“</a:t>
            </a:r>
            <a:r>
              <a:rPr lang="en-US" sz="2800" b="1">
                <a:latin typeface="Times New Roman" pitchFamily="18" charset="0"/>
              </a:rPr>
              <a:t>:</a:t>
            </a:r>
            <a:endParaRPr lang="bg-BG" sz="2800" b="1">
              <a:latin typeface="Times New Roman" pitchFamily="18" charset="0"/>
            </a:endParaRPr>
          </a:p>
          <a:p>
            <a:pPr>
              <a:buFont typeface="Century Schoolbook" pitchFamily="18" charset="0"/>
              <a:buNone/>
            </a:pPr>
            <a:endParaRPr lang="en-US" sz="2800" b="1">
              <a:latin typeface="Times New Roman" pitchFamily="18" charset="0"/>
            </a:endParaRPr>
          </a:p>
          <a:p>
            <a:pPr>
              <a:buFont typeface="Century Schoolbook" pitchFamily="18" charset="0"/>
              <a:buNone/>
            </a:pPr>
            <a:r>
              <a:rPr lang="bg-BG" sz="2800" b="1">
                <a:latin typeface="Times New Roman" pitchFamily="18" charset="0"/>
              </a:rPr>
              <a:t>Д</a:t>
            </a:r>
            <a:r>
              <a:rPr lang="bg-BG" sz="2800" b="1">
                <a:solidFill>
                  <a:schemeClr val="bg1"/>
                </a:solidFill>
                <a:latin typeface="Times New Roman" pitchFamily="18" charset="0"/>
              </a:rPr>
              <a:t>оброволци </a:t>
            </a:r>
          </a:p>
          <a:p>
            <a:pPr>
              <a:buFont typeface="Century Schoolbook" pitchFamily="18" charset="0"/>
              <a:buNone/>
            </a:pPr>
            <a:r>
              <a:rPr lang="bg-BG" sz="2800" b="1">
                <a:latin typeface="Times New Roman" pitchFamily="18" charset="0"/>
              </a:rPr>
              <a:t>О</a:t>
            </a:r>
            <a:r>
              <a:rPr lang="bg-BG" sz="2800" b="1">
                <a:solidFill>
                  <a:schemeClr val="bg1"/>
                </a:solidFill>
                <a:latin typeface="Times New Roman" pitchFamily="18" charset="0"/>
              </a:rPr>
              <a:t>бучават</a:t>
            </a:r>
          </a:p>
          <a:p>
            <a:pPr>
              <a:buFont typeface="Century Schoolbook" pitchFamily="18" charset="0"/>
              <a:buNone/>
            </a:pPr>
            <a:r>
              <a:rPr lang="bg-BG" sz="2800" b="1">
                <a:latin typeface="Times New Roman" pitchFamily="18" charset="0"/>
              </a:rPr>
              <a:t>М</a:t>
            </a:r>
            <a:r>
              <a:rPr lang="bg-BG" sz="2800" b="1">
                <a:solidFill>
                  <a:schemeClr val="bg1"/>
                </a:solidFill>
                <a:latin typeface="Times New Roman" pitchFamily="18" charset="0"/>
              </a:rPr>
              <a:t>отивират</a:t>
            </a:r>
          </a:p>
          <a:p>
            <a:pPr>
              <a:buFont typeface="Century Schoolbook" pitchFamily="18" charset="0"/>
              <a:buNone/>
            </a:pPr>
            <a:r>
              <a:rPr lang="bg-BG" sz="2800" b="1">
                <a:latin typeface="Times New Roman" pitchFamily="18" charset="0"/>
              </a:rPr>
              <a:t>И</a:t>
            </a:r>
            <a:r>
              <a:rPr lang="bg-BG" sz="2800" b="1">
                <a:solidFill>
                  <a:schemeClr val="bg1"/>
                </a:solidFill>
                <a:latin typeface="Times New Roman" pitchFamily="18" charset="0"/>
              </a:rPr>
              <a:t>нформират</a:t>
            </a:r>
          </a:p>
          <a:p>
            <a:pPr>
              <a:buFont typeface="Century Schoolbook" pitchFamily="18" charset="0"/>
              <a:buNone/>
            </a:pPr>
            <a:r>
              <a:rPr lang="bg-BG" sz="2800" b="1">
                <a:latin typeface="Times New Roman" pitchFamily="18" charset="0"/>
              </a:rPr>
              <a:t>Н</a:t>
            </a:r>
            <a:r>
              <a:rPr lang="bg-BG" sz="2800" b="1">
                <a:solidFill>
                  <a:schemeClr val="bg1"/>
                </a:solidFill>
                <a:latin typeface="Times New Roman" pitchFamily="18" charset="0"/>
              </a:rPr>
              <a:t>асочват</a:t>
            </a:r>
          </a:p>
          <a:p>
            <a:pPr>
              <a:buFont typeface="Century Schoolbook" pitchFamily="18" charset="0"/>
              <a:buNone/>
            </a:pPr>
            <a:r>
              <a:rPr lang="bg-BG" sz="2800" b="1">
                <a:latin typeface="Times New Roman" pitchFamily="18" charset="0"/>
              </a:rPr>
              <a:t>О</a:t>
            </a:r>
            <a:r>
              <a:rPr lang="bg-BG" sz="2800" b="1">
                <a:solidFill>
                  <a:schemeClr val="bg1"/>
                </a:solidFill>
                <a:latin typeface="Times New Roman" pitchFamily="18" charset="0"/>
              </a:rPr>
              <a:t>рганизират</a:t>
            </a:r>
          </a:p>
          <a:p>
            <a:pPr>
              <a:buFont typeface="Century Schoolbook" pitchFamily="18" charset="0"/>
              <a:buNone/>
            </a:pPr>
            <a:endParaRPr lang="bg-BG" sz="2800" b="1">
              <a:latin typeface="Times New Roman" pitchFamily="18" charset="0"/>
            </a:endParaRPr>
          </a:p>
        </p:txBody>
      </p:sp>
      <p:sp>
        <p:nvSpPr>
          <p:cNvPr id="61452" name="TextBox 17"/>
          <p:cNvSpPr txBox="1">
            <a:spLocks noChangeArrowheads="1"/>
          </p:cNvSpPr>
          <p:nvPr/>
        </p:nvSpPr>
        <p:spPr bwMode="auto">
          <a:xfrm>
            <a:off x="468313" y="5556250"/>
            <a:ext cx="7343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r>
              <a:rPr lang="bg-BG"/>
              <a:t> </a:t>
            </a:r>
          </a:p>
        </p:txBody>
      </p:sp>
      <p:pic>
        <p:nvPicPr>
          <p:cNvPr id="61453" name="Picture 1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2106613"/>
            <a:ext cx="441325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7" name="Picture 17" descr="61843_499952040027746_475774452_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852738"/>
            <a:ext cx="4813300" cy="317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8101013" y="2079625"/>
            <a:ext cx="812800" cy="7731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sp>
        <p:nvSpPr>
          <p:cNvPr id="4" name="Oval 3"/>
          <p:cNvSpPr/>
          <p:nvPr/>
        </p:nvSpPr>
        <p:spPr>
          <a:xfrm>
            <a:off x="8380413" y="4221163"/>
            <a:ext cx="533400" cy="5746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sp>
        <p:nvSpPr>
          <p:cNvPr id="8" name="Oval 7"/>
          <p:cNvSpPr/>
          <p:nvPr/>
        </p:nvSpPr>
        <p:spPr>
          <a:xfrm>
            <a:off x="8580438" y="1484313"/>
            <a:ext cx="333375" cy="36036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sp>
        <p:nvSpPr>
          <p:cNvPr id="9" name="Oval 8"/>
          <p:cNvSpPr/>
          <p:nvPr/>
        </p:nvSpPr>
        <p:spPr>
          <a:xfrm>
            <a:off x="8997950" y="2106613"/>
            <a:ext cx="277813" cy="295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sp>
        <p:nvSpPr>
          <p:cNvPr id="10" name="Oval 9"/>
          <p:cNvSpPr/>
          <p:nvPr/>
        </p:nvSpPr>
        <p:spPr>
          <a:xfrm>
            <a:off x="8804275" y="5368925"/>
            <a:ext cx="387350" cy="37306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sp>
        <p:nvSpPr>
          <p:cNvPr id="11" name="Oval 10"/>
          <p:cNvSpPr/>
          <p:nvPr/>
        </p:nvSpPr>
        <p:spPr>
          <a:xfrm>
            <a:off x="8913813" y="3367088"/>
            <a:ext cx="304800" cy="295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sp>
        <p:nvSpPr>
          <p:cNvPr id="13" name="Rectangle 12"/>
          <p:cNvSpPr/>
          <p:nvPr/>
        </p:nvSpPr>
        <p:spPr>
          <a:xfrm>
            <a:off x="2411413" y="0"/>
            <a:ext cx="6840537" cy="7651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pic>
        <p:nvPicPr>
          <p:cNvPr id="20488" name="Picture 5" descr="Dinami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1141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95793" y="1018473"/>
            <a:ext cx="691276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bg-BG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8F8F8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</a:t>
            </a:r>
            <a:r>
              <a:rPr lang="bg-BG" sz="3600" b="1" cap="all" dirty="0">
                <a:ln w="9000" cmpd="sng">
                  <a:noFill/>
                  <a:prstDash val="solid"/>
                </a:ln>
                <a:solidFill>
                  <a:srgbClr val="F8F8F8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ДЕЙНОСТИ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0825" y="1916113"/>
            <a:ext cx="8056563" cy="44767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r>
              <a:rPr lang="bg-BG" sz="3200" b="1">
                <a:latin typeface="Times New Roman" pitchFamily="18" charset="0"/>
              </a:rPr>
              <a:t>3</a:t>
            </a:r>
            <a:r>
              <a:rPr lang="bg-BG" sz="3200">
                <a:latin typeface="Times New Roman" pitchFamily="18" charset="0"/>
              </a:rPr>
              <a:t>.</a:t>
            </a:r>
            <a:r>
              <a:rPr lang="bg-BG" sz="3200" b="1">
                <a:latin typeface="Times New Roman" pitchFamily="18" charset="0"/>
              </a:rPr>
              <a:t> Превенция</a:t>
            </a:r>
          </a:p>
          <a:p>
            <a:endParaRPr lang="bg-BG" sz="3200" b="1">
              <a:latin typeface="Times New Roman" pitchFamily="18" charset="0"/>
            </a:endParaRPr>
          </a:p>
          <a:p>
            <a:endParaRPr lang="bg-BG" sz="3200" b="1">
              <a:latin typeface="Times New Roman" pitchFamily="18" charset="0"/>
            </a:endParaRPr>
          </a:p>
          <a:p>
            <a:endParaRPr lang="bg-BG" sz="3200" b="1">
              <a:latin typeface="Times New Roman" pitchFamily="18" charset="0"/>
            </a:endParaRPr>
          </a:p>
          <a:p>
            <a:endParaRPr lang="bg-BG" sz="3200" b="1">
              <a:latin typeface="Times New Roman" pitchFamily="18" charset="0"/>
            </a:endParaRPr>
          </a:p>
          <a:p>
            <a:endParaRPr lang="bg-BG" sz="3200" b="1"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bg-BG" sz="2400" b="1">
                <a:solidFill>
                  <a:schemeClr val="bg1"/>
                </a:solidFill>
                <a:latin typeface="Times New Roman" pitchFamily="18" charset="0"/>
              </a:rPr>
              <a:t>Достигане до общността чрез  обучение от връстници за младите хора извън училище на възраст 15-24 години, които са в по-висок риск от инфектиране с ХИВ.</a:t>
            </a:r>
          </a:p>
        </p:txBody>
      </p:sp>
      <p:sp>
        <p:nvSpPr>
          <p:cNvPr id="20491" name="TextBox 17"/>
          <p:cNvSpPr txBox="1">
            <a:spLocks noChangeArrowheads="1"/>
          </p:cNvSpPr>
          <p:nvPr/>
        </p:nvSpPr>
        <p:spPr bwMode="auto">
          <a:xfrm>
            <a:off x="468313" y="5556250"/>
            <a:ext cx="7343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r>
              <a:rPr lang="bg-BG"/>
              <a:t> </a:t>
            </a:r>
          </a:p>
        </p:txBody>
      </p:sp>
      <p:pic>
        <p:nvPicPr>
          <p:cNvPr id="20492" name="Picture 1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2106613"/>
            <a:ext cx="441325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14" descr="DSCF795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492375"/>
            <a:ext cx="3671887" cy="23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5" name="Picture 15" descr="DSCF888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492375"/>
            <a:ext cx="3744913" cy="23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8101013" y="2079625"/>
            <a:ext cx="812800" cy="7731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sp>
        <p:nvSpPr>
          <p:cNvPr id="4" name="Oval 3"/>
          <p:cNvSpPr/>
          <p:nvPr/>
        </p:nvSpPr>
        <p:spPr>
          <a:xfrm>
            <a:off x="8380413" y="4221163"/>
            <a:ext cx="533400" cy="5746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sp>
        <p:nvSpPr>
          <p:cNvPr id="8" name="Oval 7"/>
          <p:cNvSpPr/>
          <p:nvPr/>
        </p:nvSpPr>
        <p:spPr>
          <a:xfrm>
            <a:off x="8580438" y="1484313"/>
            <a:ext cx="333375" cy="36036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sp>
        <p:nvSpPr>
          <p:cNvPr id="9" name="Oval 8"/>
          <p:cNvSpPr/>
          <p:nvPr/>
        </p:nvSpPr>
        <p:spPr>
          <a:xfrm>
            <a:off x="8997950" y="2106613"/>
            <a:ext cx="277813" cy="295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sp>
        <p:nvSpPr>
          <p:cNvPr id="10" name="Oval 9"/>
          <p:cNvSpPr/>
          <p:nvPr/>
        </p:nvSpPr>
        <p:spPr>
          <a:xfrm>
            <a:off x="8804275" y="5368925"/>
            <a:ext cx="387350" cy="37306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sp>
        <p:nvSpPr>
          <p:cNvPr id="11" name="Oval 10"/>
          <p:cNvSpPr/>
          <p:nvPr/>
        </p:nvSpPr>
        <p:spPr>
          <a:xfrm>
            <a:off x="8913813" y="3367088"/>
            <a:ext cx="304800" cy="295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sp>
        <p:nvSpPr>
          <p:cNvPr id="13" name="Rectangle 12"/>
          <p:cNvSpPr/>
          <p:nvPr/>
        </p:nvSpPr>
        <p:spPr>
          <a:xfrm>
            <a:off x="2411413" y="0"/>
            <a:ext cx="6840537" cy="7651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pic>
        <p:nvPicPr>
          <p:cNvPr id="21512" name="Picture 5" descr="Dinami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1141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95793" y="1018473"/>
            <a:ext cx="691276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bg-BG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8F8F8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</a:t>
            </a:r>
            <a:r>
              <a:rPr lang="bg-BG" sz="3600" b="1" cap="all" dirty="0">
                <a:ln w="9000" cmpd="sng">
                  <a:noFill/>
                  <a:prstDash val="solid"/>
                </a:ln>
                <a:solidFill>
                  <a:srgbClr val="F8F8F8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ДЕЙНОСТИ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3850" y="1628775"/>
            <a:ext cx="8056563" cy="56991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r>
              <a:rPr lang="bg-BG" sz="2800" b="1">
                <a:latin typeface="Times New Roman" pitchFamily="18" charset="0"/>
              </a:rPr>
              <a:t>4. Комуникация за промяна в поведението:</a:t>
            </a:r>
          </a:p>
          <a:p>
            <a:endParaRPr lang="bg-BG" sz="2800" b="1">
              <a:latin typeface="Times New Roman" pitchFamily="18" charset="0"/>
            </a:endParaRPr>
          </a:p>
          <a:p>
            <a:endParaRPr lang="bg-BG" sz="2800" b="1">
              <a:latin typeface="Times New Roman" pitchFamily="18" charset="0"/>
            </a:endParaRPr>
          </a:p>
          <a:p>
            <a:endParaRPr lang="bg-BG" sz="2800" b="1">
              <a:latin typeface="Times New Roman" pitchFamily="18" charset="0"/>
            </a:endParaRPr>
          </a:p>
          <a:p>
            <a:endParaRPr lang="bg-BG" sz="2800" b="1">
              <a:latin typeface="Times New Roman" pitchFamily="18" charset="0"/>
            </a:endParaRPr>
          </a:p>
          <a:p>
            <a:endParaRPr lang="bg-BG" sz="2800" b="1">
              <a:latin typeface="Times New Roman" pitchFamily="18" charset="0"/>
            </a:endParaRPr>
          </a:p>
          <a:p>
            <a:endParaRPr lang="bg-BG" sz="2800" b="1">
              <a:latin typeface="Times New Roman" pitchFamily="18" charset="0"/>
            </a:endParaRPr>
          </a:p>
          <a:p>
            <a:endParaRPr lang="bg-BG" sz="2800" b="1">
              <a:latin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bg-BG" sz="2400" b="1">
                <a:solidFill>
                  <a:schemeClr val="bg1"/>
                </a:solidFill>
                <a:latin typeface="Times New Roman" pitchFamily="18" charset="0"/>
              </a:rPr>
              <a:t> Планиране на местни инициативи като част от националната АНТИСПИН кампания с организации, изпълняващи различни компоненти на Програма “Превенция и контрол на ХИВ/СПИН” към МЗ</a:t>
            </a:r>
          </a:p>
          <a:p>
            <a:pPr>
              <a:buFont typeface="Wingdings" pitchFamily="2" charset="2"/>
              <a:buNone/>
            </a:pPr>
            <a:endParaRPr lang="bg-BG" sz="2400" b="1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bg-BG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21516" name="Picture 1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2106613"/>
            <a:ext cx="441325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15" descr="DSCF824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133600"/>
            <a:ext cx="4471987" cy="302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8101013" y="2079625"/>
            <a:ext cx="812800" cy="7731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sp>
        <p:nvSpPr>
          <p:cNvPr id="4" name="Oval 3"/>
          <p:cNvSpPr/>
          <p:nvPr/>
        </p:nvSpPr>
        <p:spPr>
          <a:xfrm>
            <a:off x="8380413" y="4221163"/>
            <a:ext cx="533400" cy="5746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sp>
        <p:nvSpPr>
          <p:cNvPr id="8" name="Oval 7"/>
          <p:cNvSpPr/>
          <p:nvPr/>
        </p:nvSpPr>
        <p:spPr>
          <a:xfrm>
            <a:off x="8580438" y="1484313"/>
            <a:ext cx="333375" cy="36036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sp>
        <p:nvSpPr>
          <p:cNvPr id="9" name="Oval 8"/>
          <p:cNvSpPr/>
          <p:nvPr/>
        </p:nvSpPr>
        <p:spPr>
          <a:xfrm>
            <a:off x="8997950" y="2106613"/>
            <a:ext cx="277813" cy="295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sp>
        <p:nvSpPr>
          <p:cNvPr id="10" name="Oval 9"/>
          <p:cNvSpPr/>
          <p:nvPr/>
        </p:nvSpPr>
        <p:spPr>
          <a:xfrm>
            <a:off x="8804275" y="5368925"/>
            <a:ext cx="387350" cy="37306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sp>
        <p:nvSpPr>
          <p:cNvPr id="11" name="Oval 10"/>
          <p:cNvSpPr/>
          <p:nvPr/>
        </p:nvSpPr>
        <p:spPr>
          <a:xfrm>
            <a:off x="8913813" y="3367088"/>
            <a:ext cx="304800" cy="295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sp>
        <p:nvSpPr>
          <p:cNvPr id="13" name="Rectangle 12"/>
          <p:cNvSpPr/>
          <p:nvPr/>
        </p:nvSpPr>
        <p:spPr>
          <a:xfrm>
            <a:off x="2411413" y="0"/>
            <a:ext cx="6840537" cy="7651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g-BG"/>
          </a:p>
        </p:txBody>
      </p:sp>
      <p:pic>
        <p:nvPicPr>
          <p:cNvPr id="63497" name="Picture 5" descr="Dinami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1141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95793" y="1018473"/>
            <a:ext cx="691276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bg-BG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8F8F8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</a:t>
            </a:r>
            <a:r>
              <a:rPr lang="bg-BG" sz="3600" b="1" cap="all" dirty="0">
                <a:ln w="9000" cmpd="sng">
                  <a:noFill/>
                  <a:prstDash val="solid"/>
                </a:ln>
                <a:solidFill>
                  <a:srgbClr val="F8F8F8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ДЕЙНОСТИ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3850" y="2079625"/>
            <a:ext cx="8056563" cy="46593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r>
              <a:rPr lang="bg-BG" sz="2800" b="1">
                <a:latin typeface="Times New Roman" pitchFamily="18" charset="0"/>
              </a:rPr>
              <a:t>4. Комуникация за промяна в поведението:</a:t>
            </a:r>
          </a:p>
          <a:p>
            <a:endParaRPr lang="bg-BG" sz="2800" b="1">
              <a:latin typeface="Times New Roman" pitchFamily="18" charset="0"/>
            </a:endParaRPr>
          </a:p>
          <a:p>
            <a:endParaRPr lang="bg-BG" sz="2800" b="1"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bg-BG" sz="2400" b="1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bg-BG" sz="2400" b="1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bg-BG" sz="2400" b="1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bg-BG" sz="2400" b="1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bg-BG" sz="2400" b="1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bg-BG" sz="2400" b="1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bg-BG" sz="2400" b="1">
                <a:solidFill>
                  <a:schemeClr val="bg1"/>
                </a:solidFill>
                <a:latin typeface="Times New Roman" pitchFamily="18" charset="0"/>
              </a:rPr>
              <a:t> Успешно партньорство с БЧК, РЗИ, Сдружение „Здравеопазване и превенция на хора в риск“, подкрепа от страна на Община Русе</a:t>
            </a:r>
          </a:p>
        </p:txBody>
      </p:sp>
      <p:pic>
        <p:nvPicPr>
          <p:cNvPr id="63501" name="Picture 1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2106613"/>
            <a:ext cx="441325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2" name="Picture 14" descr="DSCF819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36838"/>
            <a:ext cx="3960812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03" name="Picture 15" descr="DSC0134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636838"/>
            <a:ext cx="3744913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1030</TotalTime>
  <Words>389</Words>
  <Application>Microsoft Office PowerPoint</Application>
  <PresentationFormat>On-screen Show (4:3)</PresentationFormat>
  <Paragraphs>193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Karadzhov</dc:creator>
  <cp:lastModifiedBy>User</cp:lastModifiedBy>
  <cp:revision>90</cp:revision>
  <dcterms:created xsi:type="dcterms:W3CDTF">2012-09-24T09:55:02Z</dcterms:created>
  <dcterms:modified xsi:type="dcterms:W3CDTF">2020-10-16T13:36:10Z</dcterms:modified>
</cp:coreProperties>
</file>